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58" r:id="rId5"/>
    <p:sldId id="276" r:id="rId6"/>
    <p:sldId id="259" r:id="rId7"/>
    <p:sldId id="260" r:id="rId8"/>
    <p:sldId id="262" r:id="rId9"/>
    <p:sldId id="266" r:id="rId10"/>
    <p:sldId id="267" r:id="rId11"/>
    <p:sldId id="269" r:id="rId12"/>
    <p:sldId id="268" r:id="rId13"/>
    <p:sldId id="263" r:id="rId14"/>
    <p:sldId id="264" r:id="rId15"/>
    <p:sldId id="265" r:id="rId16"/>
    <p:sldId id="283" r:id="rId17"/>
    <p:sldId id="284" r:id="rId18"/>
    <p:sldId id="277" r:id="rId19"/>
    <p:sldId id="278" r:id="rId20"/>
    <p:sldId id="282" r:id="rId21"/>
    <p:sldId id="270" r:id="rId22"/>
    <p:sldId id="271" r:id="rId23"/>
    <p:sldId id="285" r:id="rId24"/>
    <p:sldId id="290" r:id="rId25"/>
    <p:sldId id="291" r:id="rId26"/>
    <p:sldId id="292" r:id="rId27"/>
    <p:sldId id="272" r:id="rId28"/>
    <p:sldId id="273" r:id="rId29"/>
    <p:sldId id="289" r:id="rId30"/>
    <p:sldId id="286" r:id="rId31"/>
    <p:sldId id="287" r:id="rId32"/>
    <p:sldId id="288" r:id="rId33"/>
    <p:sldId id="274" r:id="rId34"/>
    <p:sldId id="279" r:id="rId35"/>
    <p:sldId id="298" r:id="rId36"/>
    <p:sldId id="299" r:id="rId37"/>
    <p:sldId id="280" r:id="rId38"/>
    <p:sldId id="281" r:id="rId39"/>
    <p:sldId id="293" r:id="rId40"/>
    <p:sldId id="294" r:id="rId41"/>
    <p:sldId id="295" r:id="rId42"/>
    <p:sldId id="296" r:id="rId43"/>
    <p:sldId id="297" r:id="rId44"/>
    <p:sldId id="30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419131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197118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2013882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409133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124582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149261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105607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266850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806788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176876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1236D-5976-4A91-BF78-A7A7242783FE}" type="datetimeFigureOut">
              <a:rPr lang="en-IN" smtClean="0"/>
              <a:t>30-04-2022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30CC63-83E7-4D88-90FE-9BC9A6023AF9}" type="slidenum">
              <a:rPr lang="en-IN" smtClean="0"/>
              <a:t>‹#›</a:t>
            </a:fld>
            <a:endParaRPr lang="en-IN" dirty="0"/>
          </a:p>
        </p:txBody>
      </p:sp>
    </p:spTree>
    <p:extLst>
      <p:ext uri="{BB962C8B-B14F-4D97-AF65-F5344CB8AC3E}">
        <p14:creationId xmlns:p14="http://schemas.microsoft.com/office/powerpoint/2010/main" val="4190366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1236D-5976-4A91-BF78-A7A7242783FE}" type="datetimeFigureOut">
              <a:rPr lang="en-IN" smtClean="0"/>
              <a:t>30-04-2022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0CC63-83E7-4D88-90FE-9BC9A6023AF9}" type="slidenum">
              <a:rPr lang="en-IN" smtClean="0"/>
              <a:t>‹#›</a:t>
            </a:fld>
            <a:endParaRPr lang="en-IN" dirty="0"/>
          </a:p>
        </p:txBody>
      </p:sp>
    </p:spTree>
    <p:extLst>
      <p:ext uri="{BB962C8B-B14F-4D97-AF65-F5344CB8AC3E}">
        <p14:creationId xmlns:p14="http://schemas.microsoft.com/office/powerpoint/2010/main" val="377759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4"/>
            <a:ext cx="7772400" cy="1470025"/>
          </a:xfrm>
        </p:spPr>
        <p:txBody>
          <a:bodyPr>
            <a:noAutofit/>
          </a:bodyPr>
          <a:lstStyle/>
          <a:p>
            <a:r>
              <a:rPr lang="en-US" sz="6600" b="1" dirty="0" smtClean="0">
                <a:effectLst>
                  <a:outerShdw blurRad="38100" dist="38100" dir="2700000" algn="tl">
                    <a:srgbClr val="000000">
                      <a:alpha val="43137"/>
                    </a:srgbClr>
                  </a:outerShdw>
                </a:effectLst>
                <a:latin typeface="Verdana" pitchFamily="34" charset="0"/>
                <a:ea typeface="Verdana" pitchFamily="34" charset="0"/>
              </a:rPr>
              <a:t>DBMS Project</a:t>
            </a:r>
            <a:br>
              <a:rPr lang="en-US" sz="6600" b="1" dirty="0" smtClean="0">
                <a:effectLst>
                  <a:outerShdw blurRad="38100" dist="38100" dir="2700000" algn="tl">
                    <a:srgbClr val="000000">
                      <a:alpha val="43137"/>
                    </a:srgbClr>
                  </a:outerShdw>
                </a:effectLst>
                <a:latin typeface="Verdana" pitchFamily="34" charset="0"/>
                <a:ea typeface="Verdana" pitchFamily="34" charset="0"/>
              </a:rPr>
            </a:br>
            <a:r>
              <a:rPr lang="en-US" sz="6600" b="1" dirty="0" smtClean="0">
                <a:effectLst>
                  <a:outerShdw blurRad="38100" dist="38100" dir="2700000" algn="tl">
                    <a:srgbClr val="000000">
                      <a:alpha val="43137"/>
                    </a:srgbClr>
                  </a:outerShdw>
                </a:effectLst>
                <a:latin typeface="Verdana" pitchFamily="34" charset="0"/>
                <a:ea typeface="Verdana" pitchFamily="34" charset="0"/>
              </a:rPr>
              <a:t>IRCTC Clone</a:t>
            </a:r>
            <a:endParaRPr lang="en-IN" sz="6600" b="1" dirty="0">
              <a:effectLst>
                <a:outerShdw blurRad="38100" dist="38100" dir="2700000" algn="tl">
                  <a:srgbClr val="000000">
                    <a:alpha val="43137"/>
                  </a:srgbClr>
                </a:outerShdw>
              </a:effectLst>
              <a:latin typeface="Verdana" pitchFamily="34" charset="0"/>
              <a:ea typeface="Verdana" pitchFamily="34" charset="0"/>
            </a:endParaRPr>
          </a:p>
        </p:txBody>
      </p:sp>
      <p:sp>
        <p:nvSpPr>
          <p:cNvPr id="3" name="Subtitle 2"/>
          <p:cNvSpPr>
            <a:spLocks noGrp="1"/>
          </p:cNvSpPr>
          <p:nvPr>
            <p:ph type="subTitle" idx="1"/>
          </p:nvPr>
        </p:nvSpPr>
        <p:spPr>
          <a:xfrm>
            <a:off x="1475656" y="4725144"/>
            <a:ext cx="6400800" cy="1752600"/>
          </a:xfrm>
        </p:spPr>
        <p:txBody>
          <a:bodyPr>
            <a:normAutofit fontScale="85000" lnSpcReduction="20000"/>
          </a:bodyPr>
          <a:lstStyle/>
          <a:p>
            <a:r>
              <a:rPr lang="en-US" dirty="0" smtClean="0">
                <a:solidFill>
                  <a:schemeClr val="tx1"/>
                </a:solidFill>
                <a:latin typeface="Verdana" pitchFamily="34" charset="0"/>
                <a:ea typeface="Verdana" pitchFamily="34" charset="0"/>
              </a:rPr>
              <a:t>Ujjwal Godara 	     2020345</a:t>
            </a:r>
          </a:p>
          <a:p>
            <a:r>
              <a:rPr lang="en-US" dirty="0" smtClean="0">
                <a:solidFill>
                  <a:schemeClr val="tx1"/>
                </a:solidFill>
                <a:latin typeface="Verdana" pitchFamily="34" charset="0"/>
                <a:ea typeface="Verdana" pitchFamily="34" charset="0"/>
              </a:rPr>
              <a:t>Arvind	            </a:t>
            </a:r>
            <a:r>
              <a:rPr lang="en-US" dirty="0" smtClean="0">
                <a:solidFill>
                  <a:schemeClr val="tx1"/>
                </a:solidFill>
                <a:latin typeface="Verdana" pitchFamily="34" charset="0"/>
                <a:ea typeface="Verdana" pitchFamily="34" charset="0"/>
              </a:rPr>
              <a:t>2020286</a:t>
            </a:r>
            <a:endParaRPr lang="en-US" dirty="0" smtClean="0">
              <a:solidFill>
                <a:schemeClr val="tx1"/>
              </a:solidFill>
              <a:latin typeface="Verdana" pitchFamily="34" charset="0"/>
              <a:ea typeface="Verdana" pitchFamily="34" charset="0"/>
            </a:endParaRPr>
          </a:p>
          <a:p>
            <a:r>
              <a:rPr lang="en-US" dirty="0" smtClean="0">
                <a:solidFill>
                  <a:schemeClr val="tx1"/>
                </a:solidFill>
                <a:latin typeface="Verdana" pitchFamily="34" charset="0"/>
                <a:ea typeface="Verdana" pitchFamily="34" charset="0"/>
              </a:rPr>
              <a:t>Rahul Raj	            2020322</a:t>
            </a:r>
          </a:p>
          <a:p>
            <a:r>
              <a:rPr lang="en-US" dirty="0" smtClean="0">
                <a:solidFill>
                  <a:schemeClr val="tx1"/>
                </a:solidFill>
                <a:latin typeface="Verdana" pitchFamily="34" charset="0"/>
                <a:ea typeface="Verdana" pitchFamily="34" charset="0"/>
              </a:rPr>
              <a:t>Shivam </a:t>
            </a:r>
            <a:r>
              <a:rPr lang="en-US" dirty="0" err="1" smtClean="0">
                <a:solidFill>
                  <a:schemeClr val="tx1"/>
                </a:solidFill>
                <a:latin typeface="Verdana" pitchFamily="34" charset="0"/>
                <a:ea typeface="Verdana" pitchFamily="34" charset="0"/>
              </a:rPr>
              <a:t>Aggarwal</a:t>
            </a:r>
            <a:r>
              <a:rPr lang="en-US" dirty="0">
                <a:solidFill>
                  <a:schemeClr val="tx1"/>
                </a:solidFill>
                <a:latin typeface="Verdana" pitchFamily="34" charset="0"/>
                <a:ea typeface="Verdana" pitchFamily="34" charset="0"/>
              </a:rPr>
              <a:t> </a:t>
            </a:r>
            <a:r>
              <a:rPr lang="en-US" dirty="0" smtClean="0">
                <a:solidFill>
                  <a:schemeClr val="tx1"/>
                </a:solidFill>
                <a:latin typeface="Verdana" pitchFamily="34" charset="0"/>
                <a:ea typeface="Verdana" pitchFamily="34" charset="0"/>
              </a:rPr>
              <a:t>  </a:t>
            </a:r>
            <a:r>
              <a:rPr lang="en-US" dirty="0" smtClean="0">
                <a:solidFill>
                  <a:schemeClr val="tx1"/>
                </a:solidFill>
                <a:latin typeface="Verdana" pitchFamily="34" charset="0"/>
                <a:ea typeface="Verdana" pitchFamily="34" charset="0"/>
              </a:rPr>
              <a:t>2020123</a:t>
            </a:r>
            <a:endParaRPr lang="en-IN" dirty="0">
              <a:solidFill>
                <a:schemeClr val="tx1"/>
              </a:solidFill>
              <a:latin typeface="Verdana" pitchFamily="34" charset="0"/>
              <a:ea typeface="Verdana"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276872"/>
            <a:ext cx="2217613" cy="2087421"/>
          </a:xfrm>
          <a:prstGeom prst="rect">
            <a:avLst/>
          </a:prstGeom>
        </p:spPr>
      </p:pic>
    </p:spTree>
    <p:extLst>
      <p:ext uri="{BB962C8B-B14F-4D97-AF65-F5344CB8AC3E}">
        <p14:creationId xmlns:p14="http://schemas.microsoft.com/office/powerpoint/2010/main" val="844762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lstStyle/>
          <a:p>
            <a:pPr marL="0" indent="0">
              <a:buNone/>
            </a:pPr>
            <a:r>
              <a:rPr lang="en-US" dirty="0" smtClean="0">
                <a:latin typeface="Verdana" pitchFamily="34" charset="0"/>
                <a:ea typeface="Verdana" pitchFamily="34" charset="0"/>
              </a:rPr>
              <a:t>Ticket                       PK: PNR</a:t>
            </a:r>
            <a:endParaRPr lang="en-IN" dirty="0">
              <a:latin typeface="Verdana" pitchFamily="34" charset="0"/>
              <a:ea typeface="Verdana"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68760"/>
            <a:ext cx="8064896" cy="5277070"/>
          </a:xfrm>
          <a:prstGeom prst="rect">
            <a:avLst/>
          </a:prstGeom>
        </p:spPr>
      </p:pic>
    </p:spTree>
    <p:extLst>
      <p:ext uri="{BB962C8B-B14F-4D97-AF65-F5344CB8AC3E}">
        <p14:creationId xmlns:p14="http://schemas.microsoft.com/office/powerpoint/2010/main" val="375076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latin typeface="Verdana" pitchFamily="34" charset="0"/>
                <a:ea typeface="Verdana" pitchFamily="34" charset="0"/>
              </a:rPr>
              <a:t>Station</a:t>
            </a:r>
          </a:p>
          <a:p>
            <a:pPr marL="0" indent="0">
              <a:buNone/>
            </a:pPr>
            <a:endParaRPr lang="en-US" dirty="0" smtClean="0">
              <a:latin typeface="Verdana" pitchFamily="34" charset="0"/>
              <a:ea typeface="Verdana" pitchFamily="34" charset="0"/>
            </a:endParaRPr>
          </a:p>
          <a:p>
            <a:pPr marL="0" indent="0">
              <a:buNone/>
            </a:pPr>
            <a:r>
              <a:rPr lang="en-US" dirty="0" smtClean="0">
                <a:latin typeface="Verdana" pitchFamily="34" charset="0"/>
                <a:ea typeface="Verdana" pitchFamily="34" charset="0"/>
              </a:rPr>
              <a:t>PK: Station</a:t>
            </a:r>
          </a:p>
          <a:p>
            <a:pPr marL="0" indent="0">
              <a:buNone/>
            </a:pPr>
            <a:r>
              <a:rPr lang="en-US" dirty="0">
                <a:latin typeface="Verdana" pitchFamily="34" charset="0"/>
                <a:ea typeface="Verdana" pitchFamily="34" charset="0"/>
              </a:rPr>
              <a:t>	</a:t>
            </a:r>
            <a:r>
              <a:rPr lang="en-US" dirty="0" smtClean="0">
                <a:latin typeface="Verdana" pitchFamily="34" charset="0"/>
                <a:ea typeface="Verdana" pitchFamily="34" charset="0"/>
              </a:rPr>
              <a:t>Code</a:t>
            </a:r>
            <a:endParaRPr lang="en-IN"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50" y="980728"/>
            <a:ext cx="5273774" cy="5400600"/>
          </a:xfrm>
          <a:prstGeom prst="rect">
            <a:avLst/>
          </a:prstGeom>
        </p:spPr>
      </p:pic>
    </p:spTree>
    <p:extLst>
      <p:ext uri="{BB962C8B-B14F-4D97-AF65-F5344CB8AC3E}">
        <p14:creationId xmlns:p14="http://schemas.microsoft.com/office/powerpoint/2010/main" val="88119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600200"/>
            <a:ext cx="8507288" cy="4525963"/>
          </a:xfrm>
        </p:spPr>
        <p:txBody>
          <a:bodyPr/>
          <a:lstStyle/>
          <a:p>
            <a:pPr marL="0" indent="0">
              <a:buNone/>
            </a:pPr>
            <a:r>
              <a:rPr lang="en-US" dirty="0" smtClean="0">
                <a:latin typeface="Verdana" pitchFamily="34" charset="0"/>
                <a:ea typeface="Verdana" pitchFamily="34" charset="0"/>
              </a:rPr>
              <a:t>Passenger</a:t>
            </a:r>
          </a:p>
          <a:p>
            <a:pPr marL="0" indent="0">
              <a:buNone/>
            </a:pPr>
            <a:endParaRPr lang="en-US" dirty="0">
              <a:latin typeface="Verdana" pitchFamily="34" charset="0"/>
              <a:ea typeface="Verdana" pitchFamily="34" charset="0"/>
            </a:endParaRPr>
          </a:p>
          <a:p>
            <a:pPr marL="0" indent="0">
              <a:buNone/>
            </a:pPr>
            <a:r>
              <a:rPr lang="en-US" dirty="0" smtClean="0">
                <a:latin typeface="Verdana" pitchFamily="34" charset="0"/>
                <a:ea typeface="Verdana" pitchFamily="34" charset="0"/>
              </a:rPr>
              <a:t>PK: PNR</a:t>
            </a:r>
            <a:endParaRPr lang="en-IN" dirty="0">
              <a:latin typeface="Verdana" pitchFamily="34" charset="0"/>
              <a:ea typeface="Verdana"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150" y="299451"/>
            <a:ext cx="5643314" cy="6229633"/>
          </a:xfrm>
          <a:prstGeom prst="rect">
            <a:avLst/>
          </a:prstGeom>
        </p:spPr>
      </p:pic>
    </p:spTree>
    <p:extLst>
      <p:ext uri="{BB962C8B-B14F-4D97-AF65-F5344CB8AC3E}">
        <p14:creationId xmlns:p14="http://schemas.microsoft.com/office/powerpoint/2010/main" val="2659736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Verdana" pitchFamily="34" charset="0"/>
                <a:ea typeface="Verdana" pitchFamily="34" charset="0"/>
              </a:rPr>
              <a:t>SQL Queries </a:t>
            </a:r>
            <a:r>
              <a:rPr lang="en-US" sz="2700" b="1" dirty="0" smtClean="0">
                <a:latin typeface="Verdana" pitchFamily="34" charset="0"/>
                <a:ea typeface="Verdana" pitchFamily="34" charset="0"/>
              </a:rPr>
              <a:t>(for mid-sem)</a:t>
            </a:r>
            <a:endParaRPr lang="en-IN" sz="2700" b="1" dirty="0">
              <a:latin typeface="Verdana" pitchFamily="34" charset="0"/>
              <a:ea typeface="Verdana"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72816"/>
            <a:ext cx="9155160" cy="3672408"/>
          </a:xfrm>
        </p:spPr>
      </p:pic>
    </p:spTree>
    <p:extLst>
      <p:ext uri="{BB962C8B-B14F-4D97-AF65-F5344CB8AC3E}">
        <p14:creationId xmlns:p14="http://schemas.microsoft.com/office/powerpoint/2010/main" val="2688099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7" y="2132856"/>
            <a:ext cx="9144000" cy="3281898"/>
          </a:xfrm>
        </p:spPr>
      </p:pic>
    </p:spTree>
    <p:extLst>
      <p:ext uri="{BB962C8B-B14F-4D97-AF65-F5344CB8AC3E}">
        <p14:creationId xmlns:p14="http://schemas.microsoft.com/office/powerpoint/2010/main" val="3702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Verdana" pitchFamily="34" charset="0"/>
                <a:ea typeface="Verdana" pitchFamily="34" charset="0"/>
              </a:rPr>
              <a:t>Constraints</a:t>
            </a: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Verdana" pitchFamily="34" charset="0"/>
                <a:ea typeface="Verdana" pitchFamily="34" charset="0"/>
              </a:rPr>
              <a:t>Constraints are used to limit the type of data that can go into a table. This ensures the accuracy and reliability of the data in the table</a:t>
            </a:r>
            <a:r>
              <a:rPr lang="en-US" sz="2400" dirty="0" smtClean="0">
                <a:latin typeface="Verdana" pitchFamily="34" charset="0"/>
                <a:ea typeface="Verdana" pitchFamily="34" charset="0"/>
              </a:rPr>
              <a:t>.</a:t>
            </a:r>
          </a:p>
          <a:p>
            <a:pPr marL="0" indent="0">
              <a:buNone/>
            </a:pPr>
            <a:endParaRPr lang="en-US" sz="2400" dirty="0">
              <a:latin typeface="Verdana" pitchFamily="34" charset="0"/>
              <a:ea typeface="Verdana" pitchFamily="34" charset="0"/>
            </a:endParaRPr>
          </a:p>
          <a:p>
            <a:pPr>
              <a:buFontTx/>
              <a:buChar char="-"/>
            </a:pPr>
            <a:r>
              <a:rPr lang="en-US" sz="2400" dirty="0" smtClean="0">
                <a:latin typeface="Verdana" pitchFamily="34" charset="0"/>
                <a:ea typeface="Verdana" pitchFamily="34" charset="0"/>
              </a:rPr>
              <a:t>Passengers</a:t>
            </a:r>
          </a:p>
          <a:p>
            <a:pPr marL="0" indent="0">
              <a:buNone/>
            </a:pPr>
            <a:endParaRPr lang="en-IN" sz="2400"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65" y="3861048"/>
            <a:ext cx="7391780" cy="2438525"/>
          </a:xfrm>
          <a:prstGeom prst="rect">
            <a:avLst/>
          </a:prstGeom>
        </p:spPr>
      </p:pic>
    </p:spTree>
    <p:extLst>
      <p:ext uri="{BB962C8B-B14F-4D97-AF65-F5344CB8AC3E}">
        <p14:creationId xmlns:p14="http://schemas.microsoft.com/office/powerpoint/2010/main" val="322360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552728"/>
          </a:xfrm>
        </p:spPr>
        <p:txBody>
          <a:bodyPr/>
          <a:lstStyle/>
          <a:p>
            <a:pPr marL="0" indent="0">
              <a:buNone/>
            </a:pPr>
            <a:r>
              <a:rPr lang="en-US" dirty="0" smtClean="0">
                <a:latin typeface="Verdana" pitchFamily="34" charset="0"/>
                <a:ea typeface="Verdana" pitchFamily="34" charset="0"/>
              </a:rPr>
              <a:t>-User</a:t>
            </a:r>
          </a:p>
          <a:p>
            <a:pPr marL="0" indent="0">
              <a:buNone/>
            </a:pPr>
            <a:endParaRPr lang="en-US" dirty="0">
              <a:latin typeface="Verdana" pitchFamily="34" charset="0"/>
              <a:ea typeface="Verdana" pitchFamily="34" charset="0"/>
            </a:endParaRPr>
          </a:p>
          <a:p>
            <a:pPr marL="0" indent="0">
              <a:buNone/>
            </a:pPr>
            <a:endParaRPr lang="en-US" dirty="0" smtClean="0">
              <a:latin typeface="Verdana" pitchFamily="34" charset="0"/>
              <a:ea typeface="Verdana" pitchFamily="34" charset="0"/>
            </a:endParaRPr>
          </a:p>
          <a:p>
            <a:pPr marL="0" indent="0">
              <a:buNone/>
            </a:pPr>
            <a:endParaRPr lang="en-US" dirty="0">
              <a:latin typeface="Verdana" pitchFamily="34" charset="0"/>
              <a:ea typeface="Verdana" pitchFamily="34" charset="0"/>
            </a:endParaRPr>
          </a:p>
          <a:p>
            <a:pPr marL="0" indent="0">
              <a:buNone/>
            </a:pPr>
            <a:endParaRPr lang="en-US" dirty="0" smtClean="0">
              <a:latin typeface="Verdana" pitchFamily="34" charset="0"/>
              <a:ea typeface="Verdana" pitchFamily="34" charset="0"/>
            </a:endParaRPr>
          </a:p>
          <a:p>
            <a:pPr marL="0" indent="0">
              <a:buNone/>
            </a:pPr>
            <a:endParaRPr lang="en-US" dirty="0" smtClean="0">
              <a:latin typeface="Verdana" pitchFamily="34" charset="0"/>
              <a:ea typeface="Verdana" pitchFamily="34" charset="0"/>
            </a:endParaRPr>
          </a:p>
          <a:p>
            <a:pPr marL="0" indent="0">
              <a:buNone/>
            </a:pPr>
            <a:r>
              <a:rPr lang="en-US" dirty="0" smtClean="0">
                <a:latin typeface="Verdana" pitchFamily="34" charset="0"/>
                <a:ea typeface="Verdana" pitchFamily="34" charset="0"/>
              </a:rPr>
              <a:t>-Stations</a:t>
            </a:r>
          </a:p>
          <a:p>
            <a:pPr marL="0" indent="0">
              <a:buNone/>
            </a:pPr>
            <a:endParaRPr lang="en-IN"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22505"/>
            <a:ext cx="7391780" cy="24385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26" y="4437112"/>
            <a:ext cx="7391780" cy="1803493"/>
          </a:xfrm>
          <a:prstGeom prst="rect">
            <a:avLst/>
          </a:prstGeom>
        </p:spPr>
      </p:pic>
    </p:spTree>
    <p:extLst>
      <p:ext uri="{BB962C8B-B14F-4D97-AF65-F5344CB8AC3E}">
        <p14:creationId xmlns:p14="http://schemas.microsoft.com/office/powerpoint/2010/main" val="284220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741368"/>
          </a:xfrm>
        </p:spPr>
        <p:txBody>
          <a:bodyPr/>
          <a:lstStyle/>
          <a:p>
            <a:pPr marL="0" indent="0">
              <a:buNone/>
            </a:pPr>
            <a:r>
              <a:rPr lang="en-US" dirty="0" smtClean="0">
                <a:latin typeface="Verdana" pitchFamily="34" charset="0"/>
                <a:ea typeface="Verdana" pitchFamily="34" charset="0"/>
              </a:rPr>
              <a:t>-Trains</a:t>
            </a:r>
          </a:p>
          <a:p>
            <a:pPr marL="0" indent="0">
              <a:buNone/>
            </a:pPr>
            <a:endParaRPr lang="en-US" dirty="0">
              <a:latin typeface="Verdana" pitchFamily="34" charset="0"/>
              <a:ea typeface="Verdana" pitchFamily="34" charset="0"/>
            </a:endParaRPr>
          </a:p>
          <a:p>
            <a:pPr marL="0" indent="0">
              <a:buNone/>
            </a:pPr>
            <a:endParaRPr lang="en-US" dirty="0" smtClean="0">
              <a:latin typeface="Verdana" pitchFamily="34" charset="0"/>
              <a:ea typeface="Verdana" pitchFamily="34" charset="0"/>
            </a:endParaRPr>
          </a:p>
          <a:p>
            <a:pPr marL="0" indent="0">
              <a:buNone/>
            </a:pPr>
            <a:endParaRPr lang="en-US" dirty="0">
              <a:latin typeface="Verdana" pitchFamily="34" charset="0"/>
              <a:ea typeface="Verdana" pitchFamily="34" charset="0"/>
            </a:endParaRPr>
          </a:p>
          <a:p>
            <a:pPr marL="0" indent="0">
              <a:buNone/>
            </a:pPr>
            <a:endParaRPr lang="en-US" dirty="0" smtClean="0">
              <a:latin typeface="Verdana" pitchFamily="34" charset="0"/>
              <a:ea typeface="Verdana" pitchFamily="34" charset="0"/>
            </a:endParaRPr>
          </a:p>
          <a:p>
            <a:pPr marL="0" indent="0">
              <a:spcBef>
                <a:spcPts val="0"/>
              </a:spcBef>
              <a:buNone/>
            </a:pPr>
            <a:endParaRPr lang="en-US" dirty="0">
              <a:latin typeface="Verdana" pitchFamily="34" charset="0"/>
              <a:ea typeface="Verdana" pitchFamily="34" charset="0"/>
            </a:endParaRPr>
          </a:p>
          <a:p>
            <a:pPr marL="0" indent="0">
              <a:spcBef>
                <a:spcPts val="0"/>
              </a:spcBef>
              <a:buNone/>
            </a:pPr>
            <a:r>
              <a:rPr lang="en-US" dirty="0" smtClean="0">
                <a:latin typeface="Verdana" pitchFamily="34" charset="0"/>
                <a:ea typeface="Verdana" pitchFamily="34" charset="0"/>
              </a:rPr>
              <a:t>-Tickets</a:t>
            </a:r>
            <a:endParaRPr lang="en-IN"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91" y="4025754"/>
            <a:ext cx="7391780" cy="28322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764704"/>
            <a:ext cx="7391400" cy="2304256"/>
          </a:xfrm>
          <a:prstGeom prst="rect">
            <a:avLst/>
          </a:prstGeom>
        </p:spPr>
      </p:pic>
    </p:spTree>
    <p:extLst>
      <p:ext uri="{BB962C8B-B14F-4D97-AF65-F5344CB8AC3E}">
        <p14:creationId xmlns:p14="http://schemas.microsoft.com/office/powerpoint/2010/main" val="40228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Verdana" pitchFamily="34" charset="0"/>
                <a:ea typeface="Verdana" pitchFamily="34" charset="0"/>
              </a:rPr>
              <a:t>Views and Grants</a:t>
            </a: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normAutofit fontScale="85000" lnSpcReduction="10000"/>
          </a:bodyPr>
          <a:lstStyle/>
          <a:p>
            <a:pPr marL="400050" lvl="1" indent="0" algn="just">
              <a:buNone/>
            </a:pPr>
            <a:r>
              <a:rPr lang="en-US" sz="2000" dirty="0" smtClean="0">
                <a:latin typeface="Verdana" pitchFamily="34" charset="0"/>
                <a:ea typeface="Verdana" pitchFamily="34" charset="0"/>
              </a:rPr>
              <a:t>Views- View </a:t>
            </a:r>
            <a:r>
              <a:rPr lang="en-US" sz="2000" dirty="0">
                <a:latin typeface="Verdana" pitchFamily="34" charset="0"/>
                <a:ea typeface="Verdana" pitchFamily="34" charset="0"/>
              </a:rPr>
              <a:t>is a virtual table based on the result-set of an SQL statement.</a:t>
            </a:r>
            <a:endParaRPr lang="en-US" sz="2000" dirty="0" smtClean="0">
              <a:latin typeface="Verdana" pitchFamily="34" charset="0"/>
              <a:ea typeface="Verdana" pitchFamily="34" charset="0"/>
            </a:endParaRPr>
          </a:p>
          <a:p>
            <a:pPr marL="400050" lvl="1" indent="0" algn="just">
              <a:buNone/>
            </a:pPr>
            <a:endParaRPr lang="en-US" sz="2000" dirty="0" smtClean="0">
              <a:latin typeface="Verdana" pitchFamily="34" charset="0"/>
              <a:ea typeface="Verdana" pitchFamily="34" charset="0"/>
            </a:endParaRPr>
          </a:p>
          <a:p>
            <a:pPr marL="400050" lvl="1" indent="0" algn="just">
              <a:buNone/>
            </a:pPr>
            <a:r>
              <a:rPr lang="en-US" sz="2000" dirty="0" smtClean="0">
                <a:latin typeface="Verdana" pitchFamily="34" charset="0"/>
                <a:ea typeface="Verdana" pitchFamily="34" charset="0"/>
              </a:rPr>
              <a:t>Grants - </a:t>
            </a:r>
            <a:r>
              <a:rPr lang="en-US" sz="2000" dirty="0">
                <a:latin typeface="Verdana" pitchFamily="34" charset="0"/>
                <a:ea typeface="Verdana" pitchFamily="34" charset="0"/>
              </a:rPr>
              <a:t>SQL Grant is used to provide permissions like Select, All, Execute to user on the database objects like Tables, Views, Databases and other objects in a SQL Server.</a:t>
            </a:r>
            <a:endParaRPr lang="en-US" sz="2000" dirty="0" smtClean="0">
              <a:latin typeface="Verdana" pitchFamily="34" charset="0"/>
              <a:ea typeface="Verdana" pitchFamily="34" charset="0"/>
            </a:endParaRPr>
          </a:p>
          <a:p>
            <a:pPr marL="400050" lvl="1" indent="0" algn="just">
              <a:buNone/>
            </a:pPr>
            <a:endParaRPr lang="en-US" sz="2000" dirty="0">
              <a:latin typeface="Verdana" pitchFamily="34" charset="0"/>
              <a:ea typeface="Verdana" pitchFamily="34" charset="0"/>
            </a:endParaRPr>
          </a:p>
          <a:p>
            <a:pPr marL="400050" lvl="1" indent="0" algn="just">
              <a:buNone/>
            </a:pPr>
            <a:endParaRPr lang="en-US" sz="2000" dirty="0" smtClean="0">
              <a:latin typeface="Verdana" pitchFamily="34" charset="0"/>
              <a:ea typeface="Verdana" pitchFamily="34" charset="0"/>
            </a:endParaRPr>
          </a:p>
          <a:p>
            <a:pPr marL="400050" lvl="1" indent="0" algn="just">
              <a:buNone/>
            </a:pPr>
            <a:r>
              <a:rPr lang="en-US" sz="2000" dirty="0" smtClean="0">
                <a:latin typeface="Verdana" pitchFamily="34" charset="0"/>
                <a:ea typeface="Verdana" pitchFamily="34" charset="0"/>
              </a:rPr>
              <a:t>There are </a:t>
            </a:r>
            <a:r>
              <a:rPr lang="en-US" sz="2000" b="1" dirty="0" smtClean="0">
                <a:latin typeface="Verdana" pitchFamily="34" charset="0"/>
                <a:ea typeface="Verdana" pitchFamily="34" charset="0"/>
              </a:rPr>
              <a:t>2 views – Passenger and Admin</a:t>
            </a:r>
          </a:p>
          <a:p>
            <a:pPr marL="400050" lvl="1" indent="0" algn="just">
              <a:buNone/>
            </a:pPr>
            <a:endParaRPr lang="en-US" sz="2000" dirty="0">
              <a:latin typeface="Verdana" pitchFamily="34" charset="0"/>
              <a:ea typeface="Verdana" pitchFamily="34" charset="0"/>
            </a:endParaRPr>
          </a:p>
          <a:p>
            <a:pPr marL="400050" lvl="1" indent="0" algn="just">
              <a:buNone/>
            </a:pPr>
            <a:r>
              <a:rPr lang="en-US" sz="2000" dirty="0" smtClean="0">
                <a:latin typeface="Verdana" pitchFamily="34" charset="0"/>
                <a:ea typeface="Verdana" pitchFamily="34" charset="0"/>
              </a:rPr>
              <a:t>Passengers </a:t>
            </a:r>
            <a:r>
              <a:rPr lang="en-US" sz="2000" dirty="0">
                <a:latin typeface="Verdana" pitchFamily="34" charset="0"/>
                <a:ea typeface="Verdana" pitchFamily="34" charset="0"/>
              </a:rPr>
              <a:t>can book their tickets based on their preference and availability. The system also provides a functionality to the passenger to cancel their tickets. </a:t>
            </a:r>
          </a:p>
          <a:p>
            <a:pPr marL="400050" lvl="1" indent="0" algn="just">
              <a:buNone/>
            </a:pPr>
            <a:endParaRPr lang="en-US" sz="2000" dirty="0">
              <a:latin typeface="Verdana" pitchFamily="34" charset="0"/>
              <a:ea typeface="Verdana" pitchFamily="34" charset="0"/>
            </a:endParaRPr>
          </a:p>
          <a:p>
            <a:pPr marL="400050" lvl="1" indent="0" algn="just">
              <a:buNone/>
            </a:pPr>
            <a:r>
              <a:rPr lang="en-US" sz="2000" dirty="0">
                <a:latin typeface="Verdana" pitchFamily="34" charset="0"/>
                <a:ea typeface="Verdana" pitchFamily="34" charset="0"/>
              </a:rPr>
              <a:t>The super admin of the user can add, update and delete new trains from the system, manage stations and route details and also manage passengers.</a:t>
            </a:r>
            <a:endParaRPr lang="en-IN" sz="2000" dirty="0">
              <a:latin typeface="Verdana" pitchFamily="34" charset="0"/>
              <a:ea typeface="Verdana" pitchFamily="34" charset="0"/>
            </a:endParaRPr>
          </a:p>
          <a:p>
            <a:endParaRPr lang="en-IN" dirty="0"/>
          </a:p>
        </p:txBody>
      </p:sp>
    </p:spTree>
    <p:extLst>
      <p:ext uri="{BB962C8B-B14F-4D97-AF65-F5344CB8AC3E}">
        <p14:creationId xmlns:p14="http://schemas.microsoft.com/office/powerpoint/2010/main" val="367403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556792"/>
            <a:ext cx="8712968" cy="3960440"/>
          </a:xfrm>
        </p:spPr>
      </p:pic>
    </p:spTree>
    <p:extLst>
      <p:ext uri="{BB962C8B-B14F-4D97-AF65-F5344CB8AC3E}">
        <p14:creationId xmlns:p14="http://schemas.microsoft.com/office/powerpoint/2010/main" val="1403983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Verdana" pitchFamily="34" charset="0"/>
                <a:ea typeface="Verdana" pitchFamily="34" charset="0"/>
              </a:rPr>
              <a:t>Scope of </a:t>
            </a:r>
            <a:r>
              <a:rPr lang="en-US" b="1" dirty="0" smtClean="0">
                <a:latin typeface="Verdana" pitchFamily="34" charset="0"/>
                <a:ea typeface="Verdana" pitchFamily="34" charset="0"/>
              </a:rPr>
              <a:t>Project</a:t>
            </a:r>
            <a:endParaRPr lang="en-US" b="1" dirty="0">
              <a:latin typeface="Verdana" pitchFamily="34" charset="0"/>
              <a:ea typeface="Verdana" pitchFamily="34" charset="0"/>
            </a:endParaRPr>
          </a:p>
        </p:txBody>
      </p:sp>
      <p:sp>
        <p:nvSpPr>
          <p:cNvPr id="3" name="Content Placeholder 2"/>
          <p:cNvSpPr>
            <a:spLocks noGrp="1"/>
          </p:cNvSpPr>
          <p:nvPr>
            <p:ph idx="1"/>
          </p:nvPr>
        </p:nvSpPr>
        <p:spPr>
          <a:xfrm>
            <a:off x="395536" y="1556792"/>
            <a:ext cx="8229600" cy="5040560"/>
          </a:xfrm>
        </p:spPr>
        <p:txBody>
          <a:bodyPr>
            <a:normAutofit fontScale="62500" lnSpcReduction="20000"/>
          </a:bodyPr>
          <a:lstStyle/>
          <a:p>
            <a:pPr marL="400050" lvl="1" indent="0" algn="just">
              <a:buNone/>
            </a:pPr>
            <a:r>
              <a:rPr lang="en-US" sz="2600" dirty="0" smtClean="0">
                <a:latin typeface="Verdana" pitchFamily="34" charset="0"/>
                <a:ea typeface="Verdana" pitchFamily="34" charset="0"/>
              </a:rPr>
              <a:t>IRCTC </a:t>
            </a:r>
            <a:r>
              <a:rPr lang="en-US" sz="2600" dirty="0">
                <a:latin typeface="Verdana" pitchFamily="34" charset="0"/>
                <a:ea typeface="Verdana" pitchFamily="34" charset="0"/>
              </a:rPr>
              <a:t>stands for Indian Railways Catering and Tourism Corporation. It is an Indian public sector that provides ticketing, catering and tourism services to Indian railways. Major portion of users use IRCTC app for ticketing only. </a:t>
            </a:r>
            <a:endParaRPr lang="en-US" sz="2600" dirty="0" smtClean="0">
              <a:latin typeface="Verdana" pitchFamily="34" charset="0"/>
              <a:ea typeface="Verdana" pitchFamily="34" charset="0"/>
            </a:endParaRPr>
          </a:p>
          <a:p>
            <a:pPr marL="400050" lvl="1" indent="0" algn="just">
              <a:buNone/>
            </a:pPr>
            <a:endParaRPr lang="en-US" sz="2600" dirty="0" smtClean="0">
              <a:latin typeface="Verdana" pitchFamily="34" charset="0"/>
              <a:ea typeface="Verdana" pitchFamily="34" charset="0"/>
            </a:endParaRPr>
          </a:p>
          <a:p>
            <a:pPr marL="400050" lvl="1" indent="0" algn="just">
              <a:buNone/>
            </a:pPr>
            <a:r>
              <a:rPr lang="en-US" sz="2600" dirty="0" smtClean="0">
                <a:latin typeface="Verdana" pitchFamily="34" charset="0"/>
                <a:ea typeface="Verdana" pitchFamily="34" charset="0"/>
              </a:rPr>
              <a:t>The </a:t>
            </a:r>
            <a:r>
              <a:rPr lang="en-US" sz="2600" dirty="0">
                <a:latin typeface="Verdana" pitchFamily="34" charset="0"/>
                <a:ea typeface="Verdana" pitchFamily="34" charset="0"/>
              </a:rPr>
              <a:t>system provides a functionality to passengers to add themselves to the view the train listings. The user can also update their personal details in the system. </a:t>
            </a:r>
            <a:r>
              <a:rPr lang="en-US" sz="2600" dirty="0" smtClean="0">
                <a:latin typeface="Verdana" pitchFamily="34" charset="0"/>
                <a:ea typeface="Verdana" pitchFamily="34" charset="0"/>
              </a:rPr>
              <a:t>The </a:t>
            </a:r>
            <a:r>
              <a:rPr lang="en-US" sz="2600" dirty="0">
                <a:latin typeface="Verdana" pitchFamily="34" charset="0"/>
                <a:ea typeface="Verdana" pitchFamily="34" charset="0"/>
              </a:rPr>
              <a:t>system performs functions like providing the best options of the available trains from a specified source and the destination to the passengers. The train details has comprehensive information like train number, train name, train type, available class types along with respective fares, the frequency of the train during the week, seat availability, route and stoppage details and total distance and total time taken for the </a:t>
            </a:r>
            <a:r>
              <a:rPr lang="en-US" sz="2600" dirty="0" smtClean="0">
                <a:latin typeface="Verdana" pitchFamily="34" charset="0"/>
                <a:ea typeface="Verdana" pitchFamily="34" charset="0"/>
              </a:rPr>
              <a:t>journey.</a:t>
            </a:r>
          </a:p>
          <a:p>
            <a:pPr marL="400050" lvl="1" indent="0" algn="just">
              <a:buNone/>
            </a:pPr>
            <a:endParaRPr lang="en-US" sz="2600" dirty="0" smtClean="0">
              <a:latin typeface="Verdana" pitchFamily="34" charset="0"/>
              <a:ea typeface="Verdana" pitchFamily="34" charset="0"/>
            </a:endParaRPr>
          </a:p>
          <a:p>
            <a:pPr marL="400050" lvl="1" indent="0" algn="just">
              <a:buNone/>
            </a:pPr>
            <a:r>
              <a:rPr lang="en-US" sz="2600" dirty="0" smtClean="0">
                <a:latin typeface="Verdana" pitchFamily="34" charset="0"/>
                <a:ea typeface="Verdana" pitchFamily="34" charset="0"/>
              </a:rPr>
              <a:t>Passengers </a:t>
            </a:r>
            <a:r>
              <a:rPr lang="en-US" sz="2600" dirty="0">
                <a:latin typeface="Verdana" pitchFamily="34" charset="0"/>
                <a:ea typeface="Verdana" pitchFamily="34" charset="0"/>
              </a:rPr>
              <a:t>can book their tickets based on their preference and availability. The system also provides a functionality to the passenger to cancel their tickets. </a:t>
            </a:r>
            <a:endParaRPr lang="en-US" sz="2600" dirty="0" smtClean="0">
              <a:latin typeface="Verdana" pitchFamily="34" charset="0"/>
              <a:ea typeface="Verdana" pitchFamily="34" charset="0"/>
            </a:endParaRPr>
          </a:p>
          <a:p>
            <a:pPr marL="400050" lvl="1" indent="0" algn="just">
              <a:buNone/>
            </a:pPr>
            <a:endParaRPr lang="en-US" sz="2600" dirty="0" smtClean="0">
              <a:latin typeface="Verdana" pitchFamily="34" charset="0"/>
              <a:ea typeface="Verdana" pitchFamily="34" charset="0"/>
            </a:endParaRPr>
          </a:p>
          <a:p>
            <a:pPr marL="400050" lvl="1" indent="0" algn="just">
              <a:buNone/>
            </a:pPr>
            <a:r>
              <a:rPr lang="en-US" sz="2600" dirty="0" smtClean="0">
                <a:latin typeface="Verdana" pitchFamily="34" charset="0"/>
                <a:ea typeface="Verdana" pitchFamily="34" charset="0"/>
              </a:rPr>
              <a:t>The </a:t>
            </a:r>
            <a:r>
              <a:rPr lang="en-US" sz="2600" dirty="0">
                <a:latin typeface="Verdana" pitchFamily="34" charset="0"/>
                <a:ea typeface="Verdana" pitchFamily="34" charset="0"/>
              </a:rPr>
              <a:t>super admin of the user can add, update and delete new trains from the system, manage stations and route details and also manage passengers.</a:t>
            </a:r>
            <a:endParaRPr lang="en-IN" sz="2600" dirty="0">
              <a:latin typeface="Verdana" pitchFamily="34" charset="0"/>
              <a:ea typeface="Verdana" pitchFamily="34" charset="0"/>
            </a:endParaRPr>
          </a:p>
          <a:p>
            <a:pPr marL="400050" lvl="1" indent="0" algn="just">
              <a:buNone/>
            </a:pPr>
            <a:endParaRPr lang="en-US" sz="1500" dirty="0" smtClean="0">
              <a:latin typeface="Verdana" pitchFamily="34" charset="0"/>
              <a:ea typeface="Verdana" pitchFamily="34" charset="0"/>
            </a:endParaRPr>
          </a:p>
          <a:p>
            <a:pPr marL="457200" lvl="1" indent="0">
              <a:buNone/>
            </a:pPr>
            <a:endParaRPr lang="en-US" dirty="0" smtClean="0"/>
          </a:p>
        </p:txBody>
      </p:sp>
    </p:spTree>
    <p:extLst>
      <p:ext uri="{BB962C8B-B14F-4D97-AF65-F5344CB8AC3E}">
        <p14:creationId xmlns:p14="http://schemas.microsoft.com/office/powerpoint/2010/main" val="278351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16632"/>
            <a:ext cx="8229600" cy="1143000"/>
          </a:xfrm>
        </p:spPr>
        <p:txBody>
          <a:bodyPr/>
          <a:lstStyle/>
          <a:p>
            <a:r>
              <a:rPr lang="en-US" b="1" dirty="0" smtClean="0">
                <a:latin typeface="Verdana" pitchFamily="34" charset="0"/>
                <a:ea typeface="Verdana" pitchFamily="34" charset="0"/>
              </a:rPr>
              <a:t>Grants</a:t>
            </a:r>
            <a:endParaRPr lang="en-IN" b="1" dirty="0">
              <a:latin typeface="Verdana" pitchFamily="34" charset="0"/>
              <a:ea typeface="Verdana"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229302"/>
            <a:ext cx="8240464" cy="260339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3861047"/>
            <a:ext cx="8168456" cy="2808313"/>
          </a:xfrm>
          <a:prstGeom prst="rect">
            <a:avLst/>
          </a:prstGeom>
        </p:spPr>
      </p:pic>
    </p:spTree>
    <p:extLst>
      <p:ext uri="{BB962C8B-B14F-4D97-AF65-F5344CB8AC3E}">
        <p14:creationId xmlns:p14="http://schemas.microsoft.com/office/powerpoint/2010/main" val="4143272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Verdana" pitchFamily="34" charset="0"/>
                <a:ea typeface="Verdana" pitchFamily="34" charset="0"/>
              </a:rPr>
              <a:t>Embedded SQL Queries</a:t>
            </a: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normAutofit/>
          </a:bodyPr>
          <a:lstStyle/>
          <a:p>
            <a:pPr marL="0" indent="0">
              <a:buNone/>
            </a:pPr>
            <a:r>
              <a:rPr lang="en-US" sz="2000" dirty="0">
                <a:latin typeface="Verdana" pitchFamily="34" charset="0"/>
                <a:ea typeface="Verdana" pitchFamily="34" charset="0"/>
              </a:rPr>
              <a:t>Embedded SQL is a method of combining the computing power of a programming language and the database manipulation capabilities of SQL</a:t>
            </a:r>
          </a:p>
          <a:p>
            <a:pPr marL="0" indent="0">
              <a:buNone/>
            </a:pPr>
            <a:endParaRPr lang="en-IN" sz="2400"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22" y="2924944"/>
            <a:ext cx="8297433" cy="3639058"/>
          </a:xfrm>
          <a:prstGeom prst="rect">
            <a:avLst/>
          </a:prstGeom>
        </p:spPr>
      </p:pic>
    </p:spTree>
    <p:extLst>
      <p:ext uri="{BB962C8B-B14F-4D97-AF65-F5344CB8AC3E}">
        <p14:creationId xmlns:p14="http://schemas.microsoft.com/office/powerpoint/2010/main" val="216981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8640"/>
            <a:ext cx="8229600" cy="330888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005062"/>
            <a:ext cx="8820472" cy="2508687"/>
          </a:xfrm>
          <a:prstGeom prst="rect">
            <a:avLst/>
          </a:prstGeom>
        </p:spPr>
      </p:pic>
    </p:spTree>
    <p:extLst>
      <p:ext uri="{BB962C8B-B14F-4D97-AF65-F5344CB8AC3E}">
        <p14:creationId xmlns:p14="http://schemas.microsoft.com/office/powerpoint/2010/main" val="75948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16633"/>
            <a:ext cx="8005650" cy="280831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284984"/>
            <a:ext cx="8064896" cy="3262577"/>
          </a:xfrm>
          <a:prstGeom prst="rect">
            <a:avLst/>
          </a:prstGeom>
        </p:spPr>
      </p:pic>
    </p:spTree>
    <p:extLst>
      <p:ext uri="{BB962C8B-B14F-4D97-AF65-F5344CB8AC3E}">
        <p14:creationId xmlns:p14="http://schemas.microsoft.com/office/powerpoint/2010/main" val="3631789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764704"/>
            <a:ext cx="8064896" cy="5380798"/>
          </a:xfrm>
        </p:spPr>
      </p:pic>
    </p:spTree>
    <p:extLst>
      <p:ext uri="{BB962C8B-B14F-4D97-AF65-F5344CB8AC3E}">
        <p14:creationId xmlns:p14="http://schemas.microsoft.com/office/powerpoint/2010/main" val="218162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764704"/>
            <a:ext cx="8568952" cy="4392488"/>
          </a:xfrm>
        </p:spPr>
      </p:pic>
    </p:spTree>
    <p:extLst>
      <p:ext uri="{BB962C8B-B14F-4D97-AF65-F5344CB8AC3E}">
        <p14:creationId xmlns:p14="http://schemas.microsoft.com/office/powerpoint/2010/main" val="3951140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16632"/>
            <a:ext cx="8496944" cy="295232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140968"/>
            <a:ext cx="8424936" cy="3308350"/>
          </a:xfrm>
          <a:prstGeom prst="rect">
            <a:avLst/>
          </a:prstGeom>
        </p:spPr>
      </p:pic>
    </p:spTree>
    <p:extLst>
      <p:ext uri="{BB962C8B-B14F-4D97-AF65-F5344CB8AC3E}">
        <p14:creationId xmlns:p14="http://schemas.microsoft.com/office/powerpoint/2010/main" val="940791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Verdana" pitchFamily="34" charset="0"/>
                <a:ea typeface="Verdana" pitchFamily="34" charset="0"/>
              </a:rPr>
              <a:t>SQL Queries </a:t>
            </a:r>
            <a:r>
              <a:rPr lang="en-US" sz="2000" b="1" dirty="0" smtClean="0">
                <a:latin typeface="Verdana" pitchFamily="34" charset="0"/>
                <a:ea typeface="Verdana" pitchFamily="34" charset="0"/>
              </a:rPr>
              <a:t>(for end-sem)</a:t>
            </a:r>
            <a:endParaRPr lang="en-IN" sz="2000" b="1" dirty="0">
              <a:latin typeface="Verdana" pitchFamily="34" charset="0"/>
              <a:ea typeface="Verdana"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988840"/>
            <a:ext cx="8712968" cy="3312368"/>
          </a:xfrm>
        </p:spPr>
      </p:pic>
    </p:spTree>
    <p:extLst>
      <p:ext uri="{BB962C8B-B14F-4D97-AF65-F5344CB8AC3E}">
        <p14:creationId xmlns:p14="http://schemas.microsoft.com/office/powerpoint/2010/main" val="759737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6632"/>
            <a:ext cx="8229600" cy="6009531"/>
          </a:xfrm>
        </p:spPr>
        <p:txBody>
          <a:bodyPr/>
          <a:lstStyle/>
          <a:p>
            <a:pPr marL="0" indent="0">
              <a:buNone/>
            </a:pPr>
            <a:r>
              <a:rPr lang="en-US" b="1" dirty="0" smtClean="0">
                <a:latin typeface="Verdana" pitchFamily="34" charset="0"/>
                <a:ea typeface="Verdana" pitchFamily="34" charset="0"/>
              </a:rPr>
              <a:t>Query 4-8</a:t>
            </a:r>
            <a:endParaRPr lang="en-IN" b="1" dirty="0">
              <a:latin typeface="Verdana" pitchFamily="34" charset="0"/>
              <a:ea typeface="Verdana"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90" y="980728"/>
            <a:ext cx="8128000" cy="5105400"/>
          </a:xfrm>
          <a:prstGeom prst="rect">
            <a:avLst/>
          </a:prstGeom>
        </p:spPr>
      </p:pic>
    </p:spTree>
    <p:extLst>
      <p:ext uri="{BB962C8B-B14F-4D97-AF65-F5344CB8AC3E}">
        <p14:creationId xmlns:p14="http://schemas.microsoft.com/office/powerpoint/2010/main" val="1982891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lstStyle/>
          <a:p>
            <a:pPr marL="0" indent="0">
              <a:buNone/>
            </a:pPr>
            <a:r>
              <a:rPr lang="en-US" b="1" dirty="0" smtClean="0">
                <a:latin typeface="Verdana" pitchFamily="34" charset="0"/>
                <a:ea typeface="Verdana" pitchFamily="34" charset="0"/>
              </a:rPr>
              <a:t>Query 8-12</a:t>
            </a:r>
            <a:endParaRPr lang="en-IN" b="1"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268760"/>
            <a:ext cx="8784976" cy="4824536"/>
          </a:xfrm>
          <a:prstGeom prst="rect">
            <a:avLst/>
          </a:prstGeom>
        </p:spPr>
      </p:pic>
    </p:spTree>
    <p:extLst>
      <p:ext uri="{BB962C8B-B14F-4D97-AF65-F5344CB8AC3E}">
        <p14:creationId xmlns:p14="http://schemas.microsoft.com/office/powerpoint/2010/main" val="3940156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Verdana" pitchFamily="34" charset="0"/>
                <a:ea typeface="Verdana" pitchFamily="34" charset="0"/>
              </a:rPr>
              <a:t>Entities</a:t>
            </a:r>
            <a:endParaRPr lang="en-IN" sz="5400" b="1" dirty="0">
              <a:latin typeface="Verdana" pitchFamily="34" charset="0"/>
              <a:ea typeface="Verdana" pitchFamily="34" charset="0"/>
            </a:endParaRPr>
          </a:p>
        </p:txBody>
      </p:sp>
      <p:sp>
        <p:nvSpPr>
          <p:cNvPr id="3" name="Content Placeholder 2"/>
          <p:cNvSpPr>
            <a:spLocks noGrp="1"/>
          </p:cNvSpPr>
          <p:nvPr>
            <p:ph idx="1"/>
          </p:nvPr>
        </p:nvSpPr>
        <p:spPr>
          <a:xfrm>
            <a:off x="539552" y="1772816"/>
            <a:ext cx="8229600" cy="4968552"/>
          </a:xfrm>
        </p:spPr>
        <p:txBody>
          <a:bodyPr>
            <a:normAutofit fontScale="62500" lnSpcReduction="20000"/>
          </a:bodyPr>
          <a:lstStyle/>
          <a:p>
            <a:r>
              <a:rPr lang="en-US" sz="4000" b="1" dirty="0">
                <a:latin typeface="Verdana" pitchFamily="34" charset="0"/>
                <a:ea typeface="Verdana" pitchFamily="34" charset="0"/>
              </a:rPr>
              <a:t>Passenger:</a:t>
            </a:r>
            <a:r>
              <a:rPr lang="en-US" sz="4000" dirty="0">
                <a:latin typeface="Verdana" pitchFamily="34" charset="0"/>
                <a:ea typeface="Verdana" pitchFamily="34" charset="0"/>
              </a:rPr>
              <a:t> This table includes information about the passenger who would be travelling such as name, contact details, </a:t>
            </a:r>
            <a:r>
              <a:rPr lang="en-US" sz="4000" dirty="0" smtClean="0">
                <a:latin typeface="Verdana" pitchFamily="34" charset="0"/>
                <a:ea typeface="Verdana" pitchFamily="34" charset="0"/>
              </a:rPr>
              <a:t>age and user id.</a:t>
            </a:r>
            <a:endParaRPr lang="en-IN" sz="4000" dirty="0">
              <a:latin typeface="Verdana" pitchFamily="34" charset="0"/>
              <a:ea typeface="Verdana" pitchFamily="34" charset="0"/>
            </a:endParaRPr>
          </a:p>
          <a:p>
            <a:r>
              <a:rPr lang="en-US" sz="4000" b="1" dirty="0">
                <a:latin typeface="Verdana" pitchFamily="34" charset="0"/>
                <a:ea typeface="Verdana" pitchFamily="34" charset="0"/>
              </a:rPr>
              <a:t>Ticket:</a:t>
            </a:r>
            <a:r>
              <a:rPr lang="en-US" sz="4000" dirty="0">
                <a:latin typeface="Verdana" pitchFamily="34" charset="0"/>
                <a:ea typeface="Verdana" pitchFamily="34" charset="0"/>
              </a:rPr>
              <a:t> This table includes passenger details corresponding to the specific source and destination, date of </a:t>
            </a:r>
            <a:r>
              <a:rPr lang="en-US" sz="4000" dirty="0" smtClean="0">
                <a:latin typeface="Verdana" pitchFamily="34" charset="0"/>
                <a:ea typeface="Verdana" pitchFamily="34" charset="0"/>
              </a:rPr>
              <a:t>journey, PNR, Train no and fare.</a:t>
            </a:r>
            <a:endParaRPr lang="en-IN" sz="4000" dirty="0">
              <a:latin typeface="Verdana" pitchFamily="34" charset="0"/>
              <a:ea typeface="Verdana" pitchFamily="34" charset="0"/>
            </a:endParaRPr>
          </a:p>
          <a:p>
            <a:r>
              <a:rPr lang="en-US" sz="4000" b="1" dirty="0">
                <a:latin typeface="Verdana" pitchFamily="34" charset="0"/>
                <a:ea typeface="Verdana" pitchFamily="34" charset="0"/>
              </a:rPr>
              <a:t>Station:</a:t>
            </a:r>
            <a:r>
              <a:rPr lang="en-US" sz="4000" dirty="0">
                <a:latin typeface="Verdana" pitchFamily="34" charset="0"/>
                <a:ea typeface="Verdana" pitchFamily="34" charset="0"/>
              </a:rPr>
              <a:t> This table contains the station </a:t>
            </a:r>
            <a:r>
              <a:rPr lang="en-US" sz="4000" dirty="0" smtClean="0">
                <a:latin typeface="Verdana" pitchFamily="34" charset="0"/>
                <a:ea typeface="Verdana" pitchFamily="34" charset="0"/>
              </a:rPr>
              <a:t>name, Location </a:t>
            </a:r>
            <a:r>
              <a:rPr lang="en-US" sz="4000" dirty="0">
                <a:latin typeface="Verdana" pitchFamily="34" charset="0"/>
                <a:ea typeface="Verdana" pitchFamily="34" charset="0"/>
              </a:rPr>
              <a:t>and station </a:t>
            </a:r>
            <a:r>
              <a:rPr lang="en-US" sz="4000" dirty="0" smtClean="0">
                <a:latin typeface="Verdana" pitchFamily="34" charset="0"/>
                <a:ea typeface="Verdana" pitchFamily="34" charset="0"/>
              </a:rPr>
              <a:t>Code.</a:t>
            </a:r>
          </a:p>
          <a:p>
            <a:r>
              <a:rPr lang="en-US" sz="4000" b="1" dirty="0" smtClean="0">
                <a:latin typeface="Verdana" pitchFamily="34" charset="0"/>
                <a:ea typeface="Verdana" pitchFamily="34" charset="0"/>
              </a:rPr>
              <a:t>Train:</a:t>
            </a:r>
            <a:r>
              <a:rPr lang="en-US" sz="4000" dirty="0" smtClean="0">
                <a:latin typeface="Verdana" pitchFamily="34" charset="0"/>
                <a:ea typeface="Verdana" pitchFamily="34" charset="0"/>
              </a:rPr>
              <a:t> </a:t>
            </a:r>
            <a:r>
              <a:rPr lang="en-US" sz="4000" dirty="0">
                <a:latin typeface="Verdana" pitchFamily="34" charset="0"/>
                <a:ea typeface="Verdana" pitchFamily="34" charset="0"/>
              </a:rPr>
              <a:t>This table contains train name, train number</a:t>
            </a:r>
            <a:r>
              <a:rPr lang="en-US" sz="4000" dirty="0" smtClean="0">
                <a:latin typeface="Verdana" pitchFamily="34" charset="0"/>
                <a:ea typeface="Verdana" pitchFamily="34" charset="0"/>
              </a:rPr>
              <a:t>, total seats, Departure date and time.</a:t>
            </a:r>
          </a:p>
          <a:p>
            <a:r>
              <a:rPr lang="en-US" sz="4000" b="1" dirty="0" smtClean="0">
                <a:latin typeface="Verdana" pitchFamily="34" charset="0"/>
                <a:ea typeface="Verdana" pitchFamily="34" charset="0"/>
              </a:rPr>
              <a:t>User:</a:t>
            </a:r>
            <a:r>
              <a:rPr lang="en-US" sz="4000" dirty="0" smtClean="0">
                <a:latin typeface="Verdana" pitchFamily="34" charset="0"/>
                <a:ea typeface="Verdana" pitchFamily="34" charset="0"/>
              </a:rPr>
              <a:t> </a:t>
            </a:r>
            <a:r>
              <a:rPr lang="en-US" sz="4000" dirty="0">
                <a:latin typeface="Verdana" pitchFamily="34" charset="0"/>
                <a:ea typeface="Verdana" pitchFamily="34" charset="0"/>
              </a:rPr>
              <a:t>This table </a:t>
            </a:r>
            <a:r>
              <a:rPr lang="en-US" sz="4000" dirty="0" smtClean="0">
                <a:latin typeface="Verdana" pitchFamily="34" charset="0"/>
                <a:ea typeface="Verdana" pitchFamily="34" charset="0"/>
              </a:rPr>
              <a:t>contains User ID, Age, Name and Contact no.</a:t>
            </a:r>
            <a:endParaRPr lang="en-IN" sz="4000" dirty="0">
              <a:latin typeface="Verdana" pitchFamily="34" charset="0"/>
              <a:ea typeface="Verdana" pitchFamily="34" charset="0"/>
            </a:endParaRPr>
          </a:p>
          <a:p>
            <a:endParaRPr lang="en-IN" dirty="0"/>
          </a:p>
        </p:txBody>
      </p:sp>
    </p:spTree>
    <p:extLst>
      <p:ext uri="{BB962C8B-B14F-4D97-AF65-F5344CB8AC3E}">
        <p14:creationId xmlns:p14="http://schemas.microsoft.com/office/powerpoint/2010/main" val="4201707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latin typeface="Verdana" pitchFamily="34" charset="0"/>
                <a:ea typeface="Verdana" pitchFamily="34" charset="0"/>
              </a:rPr>
              <a:t>Query optimization</a:t>
            </a:r>
          </a:p>
        </p:txBody>
      </p:sp>
      <p:sp>
        <p:nvSpPr>
          <p:cNvPr id="3" name="Content Placeholder 2"/>
          <p:cNvSpPr>
            <a:spLocks noGrp="1"/>
          </p:cNvSpPr>
          <p:nvPr>
            <p:ph idx="1"/>
          </p:nvPr>
        </p:nvSpPr>
        <p:spPr/>
        <p:txBody>
          <a:bodyPr>
            <a:normAutofit/>
          </a:bodyPr>
          <a:lstStyle/>
          <a:p>
            <a:pPr marL="0" indent="0">
              <a:buNone/>
            </a:pPr>
            <a:r>
              <a:rPr lang="en-US" sz="1800" dirty="0">
                <a:latin typeface="Verdana" pitchFamily="34" charset="0"/>
                <a:ea typeface="Verdana" pitchFamily="34" charset="0"/>
              </a:rPr>
              <a:t>SQL Query optimization is defined as </a:t>
            </a:r>
            <a:r>
              <a:rPr lang="en-US" sz="1800" b="1" dirty="0">
                <a:latin typeface="Verdana" pitchFamily="34" charset="0"/>
                <a:ea typeface="Verdana" pitchFamily="34" charset="0"/>
              </a:rPr>
              <a:t>the iterative process of enhancing the performance of a query in terms of execution time, the number of disk accesses, and many more cost measuring </a:t>
            </a:r>
            <a:r>
              <a:rPr lang="en-US" sz="1800" b="1" dirty="0" smtClean="0">
                <a:latin typeface="Verdana" pitchFamily="34" charset="0"/>
                <a:ea typeface="Verdana" pitchFamily="34" charset="0"/>
              </a:rPr>
              <a:t>criteria</a:t>
            </a:r>
          </a:p>
          <a:p>
            <a:pPr marL="0" indent="0">
              <a:buNone/>
            </a:pPr>
            <a:endParaRPr lang="en-US" sz="1800" b="1" dirty="0">
              <a:latin typeface="Verdana" pitchFamily="34" charset="0"/>
              <a:ea typeface="Verdana" pitchFamily="34" charset="0"/>
            </a:endParaRPr>
          </a:p>
          <a:p>
            <a:pPr marL="0" indent="0">
              <a:buNone/>
            </a:pPr>
            <a:endParaRPr lang="en-US" sz="1800" b="1" dirty="0" smtClean="0">
              <a:latin typeface="Verdana" pitchFamily="34" charset="0"/>
              <a:ea typeface="Verdana" pitchFamily="34" charset="0"/>
            </a:endParaRPr>
          </a:p>
          <a:p>
            <a:pPr marL="0" indent="0">
              <a:buNone/>
            </a:pPr>
            <a:r>
              <a:rPr lang="en-US" sz="1800" b="1" dirty="0" smtClean="0">
                <a:latin typeface="Verdana" pitchFamily="34" charset="0"/>
                <a:ea typeface="Verdana" pitchFamily="34" charset="0"/>
              </a:rPr>
              <a:t>- Adding indexes : </a:t>
            </a:r>
            <a:r>
              <a:rPr lang="en-US" sz="1800" dirty="0">
                <a:latin typeface="Verdana" pitchFamily="34" charset="0"/>
                <a:ea typeface="Verdana" pitchFamily="34" charset="0"/>
              </a:rPr>
              <a:t>T</a:t>
            </a:r>
            <a:r>
              <a:rPr lang="en-US" sz="1800" dirty="0" smtClean="0">
                <a:latin typeface="Verdana" pitchFamily="34" charset="0"/>
                <a:ea typeface="Verdana" pitchFamily="34" charset="0"/>
              </a:rPr>
              <a:t>able indexes in databases help retrieve information faster and more efficiently</a:t>
            </a:r>
          </a:p>
          <a:p>
            <a:pPr marL="0" indent="0">
              <a:buNone/>
            </a:pPr>
            <a:endParaRPr lang="en-US" sz="1800" b="1" dirty="0">
              <a:latin typeface="Verdana" pitchFamily="34" charset="0"/>
              <a:ea typeface="Verdana" pitchFamily="34" charset="0"/>
            </a:endParaRPr>
          </a:p>
          <a:p>
            <a:pPr marL="0" indent="0">
              <a:buNone/>
            </a:pPr>
            <a:endParaRPr lang="en-IN" sz="1800"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4365104"/>
            <a:ext cx="5651500" cy="1790700"/>
          </a:xfrm>
          <a:prstGeom prst="rect">
            <a:avLst/>
          </a:prstGeom>
        </p:spPr>
      </p:pic>
    </p:spTree>
    <p:extLst>
      <p:ext uri="{BB962C8B-B14F-4D97-AF65-F5344CB8AC3E}">
        <p14:creationId xmlns:p14="http://schemas.microsoft.com/office/powerpoint/2010/main" val="18823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pPr marL="0" indent="0">
              <a:buNone/>
            </a:pPr>
            <a:r>
              <a:rPr lang="en-IN" sz="2400" b="1" dirty="0" smtClean="0">
                <a:latin typeface="Verdana" pitchFamily="34" charset="0"/>
                <a:ea typeface="Verdana" pitchFamily="34" charset="0"/>
              </a:rPr>
              <a:t>- Avoid </a:t>
            </a:r>
            <a:r>
              <a:rPr lang="en-IN" sz="2400" b="1" dirty="0">
                <a:latin typeface="Verdana" pitchFamily="34" charset="0"/>
                <a:ea typeface="Verdana" pitchFamily="34" charset="0"/>
              </a:rPr>
              <a:t>using multiple </a:t>
            </a:r>
            <a:r>
              <a:rPr lang="en-IN" sz="2400" b="1" dirty="0" smtClean="0">
                <a:latin typeface="Verdana" pitchFamily="34" charset="0"/>
                <a:ea typeface="Verdana" pitchFamily="34" charset="0"/>
              </a:rPr>
              <a:t>OR</a:t>
            </a:r>
            <a:r>
              <a:rPr lang="en-IN" sz="2400" dirty="0" smtClean="0">
                <a:latin typeface="Verdana" pitchFamily="34" charset="0"/>
                <a:ea typeface="Verdana" pitchFamily="34" charset="0"/>
              </a:rPr>
              <a:t>: It </a:t>
            </a:r>
            <a:r>
              <a:rPr lang="en-US" sz="2400" dirty="0" smtClean="0">
                <a:latin typeface="Verdana" pitchFamily="34" charset="0"/>
                <a:ea typeface="Verdana" pitchFamily="34" charset="0"/>
              </a:rPr>
              <a:t>evaluates </a:t>
            </a:r>
            <a:r>
              <a:rPr lang="en-US" sz="2400" dirty="0">
                <a:latin typeface="Verdana" pitchFamily="34" charset="0"/>
                <a:ea typeface="Verdana" pitchFamily="34" charset="0"/>
              </a:rPr>
              <a:t>each component of the OR which, in turn, may lead to poor </a:t>
            </a:r>
            <a:r>
              <a:rPr lang="en-US" sz="2400" dirty="0" smtClean="0">
                <a:latin typeface="Verdana" pitchFamily="34" charset="0"/>
                <a:ea typeface="Verdana" pitchFamily="34" charset="0"/>
              </a:rPr>
              <a:t>performance. Use Union instead.</a:t>
            </a:r>
          </a:p>
          <a:p>
            <a:pPr marL="0" indent="0">
              <a:buNone/>
            </a:pPr>
            <a:endParaRPr lang="en-US" sz="2400" dirty="0">
              <a:latin typeface="Verdana" pitchFamily="34" charset="0"/>
              <a:ea typeface="Verdana" pitchFamily="34" charset="0"/>
            </a:endParaRPr>
          </a:p>
          <a:p>
            <a:pPr marL="0" indent="0">
              <a:buNone/>
            </a:pPr>
            <a:endParaRPr lang="en-IN" sz="2400" dirty="0">
              <a:latin typeface="Verdana" pitchFamily="34" charset="0"/>
              <a:ea typeface="Verdana" pitchFamily="34" charset="0"/>
            </a:endParaRPr>
          </a:p>
          <a:p>
            <a:pPr marL="0" indent="0">
              <a:buNone/>
            </a:pPr>
            <a:endParaRPr lang="en-US" sz="2400" dirty="0" smtClean="0">
              <a:latin typeface="Verdana" pitchFamily="34" charset="0"/>
              <a:ea typeface="Verdana" pitchFamily="34" charset="0"/>
            </a:endParaRPr>
          </a:p>
          <a:p>
            <a:pPr marL="0" indent="0">
              <a:buNone/>
            </a:pPr>
            <a:endParaRPr lang="en-US" sz="2400" dirty="0">
              <a:latin typeface="Verdana" pitchFamily="34" charset="0"/>
              <a:ea typeface="Verdana" pitchFamily="34" charset="0"/>
            </a:endParaRPr>
          </a:p>
          <a:p>
            <a:pPr marL="0" indent="0">
              <a:buNone/>
            </a:pPr>
            <a:endParaRPr lang="en-US" sz="2400" dirty="0" smtClean="0">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 </a:t>
            </a:r>
            <a:r>
              <a:rPr lang="en-US" sz="2400" b="1" dirty="0">
                <a:latin typeface="Verdana" pitchFamily="34" charset="0"/>
                <a:ea typeface="Verdana" pitchFamily="34" charset="0"/>
              </a:rPr>
              <a:t>Use SELECT fields instead of SELECT </a:t>
            </a:r>
            <a:r>
              <a:rPr lang="en-US" sz="2400" b="1" dirty="0" smtClean="0">
                <a:latin typeface="Verdana" pitchFamily="34" charset="0"/>
                <a:ea typeface="Verdana" pitchFamily="34" charset="0"/>
              </a:rPr>
              <a:t>*: </a:t>
            </a:r>
            <a:r>
              <a:rPr lang="en-US" sz="2400" dirty="0" smtClean="0">
                <a:latin typeface="Verdana" pitchFamily="34" charset="0"/>
                <a:ea typeface="Verdana" pitchFamily="34" charset="0"/>
              </a:rPr>
              <a:t>Selecting limited data increases the performance</a:t>
            </a:r>
            <a:endParaRPr lang="en-US" sz="2400" dirty="0">
              <a:latin typeface="Verdana" pitchFamily="34" charset="0"/>
              <a:ea typeface="Verdana" pitchFamily="34" charset="0"/>
            </a:endParaRPr>
          </a:p>
          <a:p>
            <a:pPr marL="0" indent="0">
              <a:buNone/>
            </a:pPr>
            <a:endParaRPr lang="en-IN" sz="2400"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30" y="4869160"/>
            <a:ext cx="8648329" cy="11708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556792"/>
            <a:ext cx="7128792" cy="1676400"/>
          </a:xfrm>
          <a:prstGeom prst="rect">
            <a:avLst/>
          </a:prstGeom>
        </p:spPr>
      </p:pic>
    </p:spTree>
    <p:extLst>
      <p:ext uri="{BB962C8B-B14F-4D97-AF65-F5344CB8AC3E}">
        <p14:creationId xmlns:p14="http://schemas.microsoft.com/office/powerpoint/2010/main" val="56830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pPr>
              <a:buFontTx/>
              <a:buChar char="-"/>
            </a:pPr>
            <a:r>
              <a:rPr lang="en-IN" sz="2400" b="1" dirty="0" smtClean="0">
                <a:latin typeface="Verdana" pitchFamily="34" charset="0"/>
                <a:ea typeface="Verdana" pitchFamily="34" charset="0"/>
              </a:rPr>
              <a:t>LIMIT command: </a:t>
            </a:r>
            <a:r>
              <a:rPr lang="en-US" sz="2400" dirty="0">
                <a:latin typeface="Verdana" pitchFamily="34" charset="0"/>
                <a:ea typeface="Verdana" pitchFamily="34" charset="0"/>
              </a:rPr>
              <a:t>The limit command is used to control the number of rows to be displayed from the result set</a:t>
            </a:r>
            <a:r>
              <a:rPr lang="en-US" sz="2400" dirty="0" smtClean="0">
                <a:latin typeface="Verdana" pitchFamily="34" charset="0"/>
                <a:ea typeface="Verdana" pitchFamily="34" charset="0"/>
              </a:rPr>
              <a:t>.</a:t>
            </a:r>
          </a:p>
          <a:p>
            <a:pPr>
              <a:buFontTx/>
              <a:buChar char="-"/>
            </a:pPr>
            <a:endParaRPr lang="en-US" sz="2400" dirty="0">
              <a:latin typeface="Verdana" pitchFamily="34" charset="0"/>
              <a:ea typeface="Verdana" pitchFamily="34" charset="0"/>
            </a:endParaRPr>
          </a:p>
          <a:p>
            <a:pPr>
              <a:buFontTx/>
              <a:buChar char="-"/>
            </a:pPr>
            <a:endParaRPr lang="en-US" sz="2400" dirty="0" smtClean="0">
              <a:latin typeface="Verdana" pitchFamily="34" charset="0"/>
              <a:ea typeface="Verdana" pitchFamily="34" charset="0"/>
            </a:endParaRPr>
          </a:p>
          <a:p>
            <a:pPr>
              <a:buFontTx/>
              <a:buChar char="-"/>
            </a:pPr>
            <a:endParaRPr lang="en-US" sz="2400" dirty="0">
              <a:latin typeface="Verdana" pitchFamily="34" charset="0"/>
              <a:ea typeface="Verdana" pitchFamily="34" charset="0"/>
            </a:endParaRPr>
          </a:p>
          <a:p>
            <a:pPr>
              <a:buFontTx/>
              <a:buChar char="-"/>
            </a:pPr>
            <a:endParaRPr lang="en-US" sz="2400" dirty="0" smtClean="0">
              <a:latin typeface="Verdana" pitchFamily="34" charset="0"/>
              <a:ea typeface="Verdana" pitchFamily="34" charset="0"/>
            </a:endParaRPr>
          </a:p>
          <a:p>
            <a:pPr marL="0" indent="0">
              <a:buNone/>
            </a:pPr>
            <a:r>
              <a:rPr lang="en-IN" sz="2400" b="1" dirty="0" smtClean="0">
                <a:latin typeface="Verdana" pitchFamily="34" charset="0"/>
                <a:ea typeface="Verdana" pitchFamily="34" charset="0"/>
              </a:rPr>
              <a:t>- Use wildcard wisely: </a:t>
            </a:r>
            <a:r>
              <a:rPr lang="en-US" sz="2400" dirty="0"/>
              <a:t>Having the wildcard (%) at the end of the string when searching on uncertain characters is not as challenging as having the wildcard at the beginning of the search string.</a:t>
            </a:r>
            <a:r>
              <a:rPr lang="en-IN" sz="2400" b="1" dirty="0" smtClean="0">
                <a:latin typeface="Verdana" pitchFamily="34" charset="0"/>
                <a:ea typeface="Verdana" pitchFamily="34" charset="0"/>
              </a:rPr>
              <a:t> </a:t>
            </a:r>
            <a:endParaRPr lang="en-IN" sz="2400" b="1" dirty="0">
              <a:latin typeface="Verdana" pitchFamily="34" charset="0"/>
              <a:ea typeface="Verdana" pitchFamily="34" charset="0"/>
            </a:endParaRPr>
          </a:p>
          <a:p>
            <a:pPr>
              <a:buFontTx/>
              <a:buChar char="-"/>
            </a:pPr>
            <a:endParaRPr lang="en-US" sz="2400" dirty="0" smtClean="0">
              <a:latin typeface="Verdana" pitchFamily="34" charset="0"/>
              <a:ea typeface="Verdana" pitchFamily="34" charset="0"/>
            </a:endParaRPr>
          </a:p>
          <a:p>
            <a:pPr marL="0" indent="0">
              <a:buNone/>
            </a:pPr>
            <a:endParaRPr lang="en-US" sz="2400" dirty="0">
              <a:latin typeface="Verdana" pitchFamily="34" charset="0"/>
              <a:ea typeface="Verdana" pitchFamily="34" charset="0"/>
            </a:endParaRPr>
          </a:p>
          <a:p>
            <a:pPr marL="0" indent="0">
              <a:buNone/>
            </a:pPr>
            <a:endParaRPr lang="en-US" sz="2400" dirty="0" smtClean="0">
              <a:latin typeface="Verdana" pitchFamily="34" charset="0"/>
              <a:ea typeface="Verdana" pitchFamily="34" charset="0"/>
            </a:endParaRPr>
          </a:p>
          <a:p>
            <a:pPr marL="0" indent="0">
              <a:buNone/>
            </a:pPr>
            <a:endParaRPr lang="en-IN" sz="2400" dirty="0">
              <a:latin typeface="Verdana" pitchFamily="34" charset="0"/>
              <a:ea typeface="Verdana" pitchFamily="34"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869160"/>
            <a:ext cx="7898838" cy="11521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556792"/>
            <a:ext cx="6768752" cy="1296144"/>
          </a:xfrm>
          <a:prstGeom prst="rect">
            <a:avLst/>
          </a:prstGeom>
        </p:spPr>
      </p:pic>
    </p:spTree>
    <p:extLst>
      <p:ext uri="{BB962C8B-B14F-4D97-AF65-F5344CB8AC3E}">
        <p14:creationId xmlns:p14="http://schemas.microsoft.com/office/powerpoint/2010/main" val="1253529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Verdana" pitchFamily="34" charset="0"/>
                <a:ea typeface="Verdana" pitchFamily="34" charset="0"/>
              </a:rPr>
              <a:t>Triggers</a:t>
            </a:r>
            <a:br>
              <a:rPr lang="en-US" b="1" dirty="0">
                <a:latin typeface="Verdana" pitchFamily="34" charset="0"/>
                <a:ea typeface="Verdana" pitchFamily="34" charset="0"/>
              </a:rPr>
            </a:b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lstStyle/>
          <a:p>
            <a:r>
              <a:rPr lang="en-US" sz="2400" dirty="0" smtClean="0">
                <a:latin typeface="Verdana" pitchFamily="34" charset="0"/>
                <a:ea typeface="Verdana" pitchFamily="34" charset="0"/>
              </a:rPr>
              <a:t>A </a:t>
            </a:r>
            <a:r>
              <a:rPr lang="en-US" sz="2400" dirty="0">
                <a:latin typeface="Verdana" pitchFamily="34" charset="0"/>
                <a:ea typeface="Verdana" pitchFamily="34" charset="0"/>
              </a:rPr>
              <a:t>SQL trigger is a database object which fires when an event occurs in a database</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708920"/>
            <a:ext cx="7335912" cy="3541870"/>
          </a:xfrm>
          <a:prstGeom prst="rect">
            <a:avLst/>
          </a:prstGeom>
        </p:spPr>
      </p:pic>
    </p:spTree>
    <p:extLst>
      <p:ext uri="{BB962C8B-B14F-4D97-AF65-F5344CB8AC3E}">
        <p14:creationId xmlns:p14="http://schemas.microsoft.com/office/powerpoint/2010/main" val="157924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3284984"/>
            <a:ext cx="8128000" cy="2730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404664"/>
            <a:ext cx="8128000" cy="2438400"/>
          </a:xfrm>
          <a:prstGeom prst="rect">
            <a:avLst/>
          </a:prstGeom>
        </p:spPr>
      </p:pic>
    </p:spTree>
    <p:extLst>
      <p:ext uri="{BB962C8B-B14F-4D97-AF65-F5344CB8AC3E}">
        <p14:creationId xmlns:p14="http://schemas.microsoft.com/office/powerpoint/2010/main" val="168625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476672"/>
            <a:ext cx="8128000" cy="28003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01008"/>
            <a:ext cx="7056784" cy="2744305"/>
          </a:xfrm>
          <a:prstGeom prst="rect">
            <a:avLst/>
          </a:prstGeom>
        </p:spPr>
      </p:pic>
    </p:spTree>
    <p:extLst>
      <p:ext uri="{BB962C8B-B14F-4D97-AF65-F5344CB8AC3E}">
        <p14:creationId xmlns:p14="http://schemas.microsoft.com/office/powerpoint/2010/main" val="161926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40768"/>
            <a:ext cx="8424936" cy="3343646"/>
          </a:xfrm>
        </p:spPr>
      </p:pic>
    </p:spTree>
    <p:extLst>
      <p:ext uri="{BB962C8B-B14F-4D97-AF65-F5344CB8AC3E}">
        <p14:creationId xmlns:p14="http://schemas.microsoft.com/office/powerpoint/2010/main" val="3572575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Verdana" pitchFamily="34" charset="0"/>
                <a:ea typeface="Verdana" pitchFamily="34" charset="0"/>
              </a:rPr>
              <a:t>Indexing</a:t>
            </a: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Verdana" pitchFamily="34" charset="0"/>
                <a:ea typeface="Verdana" pitchFamily="34" charset="0"/>
              </a:rPr>
              <a:t>An index on an attribute of a relation is a data structure that allows </a:t>
            </a:r>
            <a:r>
              <a:rPr lang="en-US" sz="2400" dirty="0" smtClean="0">
                <a:latin typeface="Verdana" pitchFamily="34" charset="0"/>
                <a:ea typeface="Verdana" pitchFamily="34" charset="0"/>
              </a:rPr>
              <a:t>the database </a:t>
            </a:r>
            <a:r>
              <a:rPr lang="en-US" sz="2400" dirty="0">
                <a:latin typeface="Verdana" pitchFamily="34" charset="0"/>
                <a:ea typeface="Verdana" pitchFamily="34" charset="0"/>
              </a:rPr>
              <a:t>system to find those tuples in the relation that have a </a:t>
            </a:r>
            <a:r>
              <a:rPr lang="en-US" sz="2400" dirty="0" smtClean="0">
                <a:latin typeface="Verdana" pitchFamily="34" charset="0"/>
                <a:ea typeface="Verdana" pitchFamily="34" charset="0"/>
              </a:rPr>
              <a:t>specified value </a:t>
            </a:r>
            <a:r>
              <a:rPr lang="en-US" sz="2400" dirty="0">
                <a:latin typeface="Verdana" pitchFamily="34" charset="0"/>
                <a:ea typeface="Verdana" pitchFamily="34" charset="0"/>
              </a:rPr>
              <a:t>for that attribute efficiently, without scanning through all the tuples </a:t>
            </a:r>
            <a:r>
              <a:rPr lang="en-US" sz="2400" dirty="0" smtClean="0">
                <a:latin typeface="Verdana" pitchFamily="34" charset="0"/>
                <a:ea typeface="Verdana" pitchFamily="34" charset="0"/>
              </a:rPr>
              <a:t>of the </a:t>
            </a:r>
            <a:r>
              <a:rPr lang="en-US" sz="2400" dirty="0">
                <a:latin typeface="Verdana" pitchFamily="34" charset="0"/>
                <a:ea typeface="Verdana" pitchFamily="34" charset="0"/>
              </a:rPr>
              <a:t>relation.</a:t>
            </a:r>
            <a:endParaRPr lang="en-IN" sz="2400" dirty="0">
              <a:latin typeface="Verdana" pitchFamily="34" charset="0"/>
              <a:ea typeface="Verdan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645024"/>
            <a:ext cx="7992888" cy="2532578"/>
          </a:xfrm>
          <a:prstGeom prst="rect">
            <a:avLst/>
          </a:prstGeom>
        </p:spPr>
      </p:pic>
    </p:spTree>
    <p:extLst>
      <p:ext uri="{BB962C8B-B14F-4D97-AF65-F5344CB8AC3E}">
        <p14:creationId xmlns:p14="http://schemas.microsoft.com/office/powerpoint/2010/main" val="401300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b="1" dirty="0" smtClean="0">
                <a:latin typeface="Verdana" pitchFamily="34" charset="0"/>
                <a:ea typeface="Verdana" pitchFamily="34" charset="0"/>
              </a:rPr>
              <a:t>Website UI</a:t>
            </a:r>
            <a:endParaRPr lang="en-IN" b="1" dirty="0">
              <a:latin typeface="Verdana" pitchFamily="34" charset="0"/>
              <a:ea typeface="Verdana"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268760"/>
            <a:ext cx="8136904" cy="5246813"/>
          </a:xfrm>
        </p:spPr>
      </p:pic>
    </p:spTree>
    <p:extLst>
      <p:ext uri="{BB962C8B-B14F-4D97-AF65-F5344CB8AC3E}">
        <p14:creationId xmlns:p14="http://schemas.microsoft.com/office/powerpoint/2010/main" val="2447356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332656"/>
            <a:ext cx="8570615" cy="5865515"/>
          </a:xfrm>
        </p:spPr>
      </p:pic>
    </p:spTree>
    <p:extLst>
      <p:ext uri="{BB962C8B-B14F-4D97-AF65-F5344CB8AC3E}">
        <p14:creationId xmlns:p14="http://schemas.microsoft.com/office/powerpoint/2010/main" val="185764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normAutofit fontScale="85000" lnSpcReduction="20000"/>
          </a:bodyPr>
          <a:lstStyle/>
          <a:p>
            <a:r>
              <a:rPr lang="en-US" sz="3300" b="1" dirty="0">
                <a:latin typeface="Verdana" pitchFamily="34" charset="0"/>
                <a:ea typeface="Verdana" pitchFamily="34" charset="0"/>
              </a:rPr>
              <a:t>Stakeholders:</a:t>
            </a:r>
          </a:p>
          <a:p>
            <a:pPr marL="0" indent="0">
              <a:buNone/>
            </a:pPr>
            <a:r>
              <a:rPr lang="en-US" sz="3600" b="1" dirty="0">
                <a:latin typeface="Verdana" pitchFamily="34" charset="0"/>
                <a:ea typeface="Verdana" pitchFamily="34" charset="0"/>
              </a:rPr>
              <a:t> 	</a:t>
            </a:r>
            <a:r>
              <a:rPr lang="en-US" dirty="0">
                <a:latin typeface="Verdana" pitchFamily="34" charset="0"/>
                <a:ea typeface="Verdana" pitchFamily="34" charset="0"/>
              </a:rPr>
              <a:t>Passengers, Govt. Officials of </a:t>
            </a:r>
            <a:r>
              <a:rPr lang="en-US" dirty="0" smtClean="0">
                <a:latin typeface="Verdana" pitchFamily="34" charset="0"/>
                <a:ea typeface="Verdana" pitchFamily="34" charset="0"/>
              </a:rPr>
              <a:t>Railways 	(Super Admin)</a:t>
            </a:r>
            <a:endParaRPr lang="en-US" dirty="0">
              <a:latin typeface="Verdana" pitchFamily="34" charset="0"/>
              <a:ea typeface="Verdana" pitchFamily="34" charset="0"/>
            </a:endParaRPr>
          </a:p>
          <a:p>
            <a:endParaRPr lang="en-US" sz="3600" b="1" dirty="0">
              <a:latin typeface="Verdana" pitchFamily="34" charset="0"/>
              <a:ea typeface="Verdana" pitchFamily="34" charset="0"/>
            </a:endParaRPr>
          </a:p>
          <a:p>
            <a:r>
              <a:rPr lang="en-US" sz="3300" b="1" dirty="0">
                <a:latin typeface="Verdana" pitchFamily="34" charset="0"/>
                <a:ea typeface="Verdana" pitchFamily="34" charset="0"/>
              </a:rPr>
              <a:t>Entities</a:t>
            </a:r>
          </a:p>
          <a:p>
            <a:pPr marL="0" indent="0">
              <a:buNone/>
            </a:pPr>
            <a:r>
              <a:rPr lang="en-US" sz="3600" b="1" dirty="0">
                <a:latin typeface="Verdana" pitchFamily="34" charset="0"/>
                <a:ea typeface="Verdana" pitchFamily="34" charset="0"/>
              </a:rPr>
              <a:t> 	</a:t>
            </a:r>
            <a:r>
              <a:rPr lang="en-US" dirty="0">
                <a:latin typeface="Verdana" pitchFamily="34" charset="0"/>
                <a:ea typeface="Verdana" pitchFamily="34" charset="0"/>
              </a:rPr>
              <a:t>User, Passenger, Train, Station, Ticket</a:t>
            </a:r>
          </a:p>
          <a:p>
            <a:endParaRPr lang="en-US" dirty="0" smtClean="0">
              <a:latin typeface="Verdana" pitchFamily="34" charset="0"/>
              <a:ea typeface="Verdana" pitchFamily="34" charset="0"/>
            </a:endParaRPr>
          </a:p>
          <a:p>
            <a:r>
              <a:rPr lang="en-US" sz="3300" b="1" dirty="0" smtClean="0">
                <a:latin typeface="Verdana" pitchFamily="34" charset="0"/>
                <a:ea typeface="Verdana" pitchFamily="34" charset="0"/>
              </a:rPr>
              <a:t>Ternary Relationship </a:t>
            </a:r>
          </a:p>
          <a:p>
            <a:pPr marL="0" indent="0">
              <a:buNone/>
            </a:pPr>
            <a:r>
              <a:rPr lang="en-US" dirty="0">
                <a:latin typeface="Verdana" pitchFamily="34" charset="0"/>
                <a:ea typeface="Verdana" pitchFamily="34" charset="0"/>
              </a:rPr>
              <a:t>	</a:t>
            </a:r>
            <a:r>
              <a:rPr lang="en-US" dirty="0" smtClean="0">
                <a:latin typeface="Verdana" pitchFamily="34" charset="0"/>
                <a:ea typeface="Verdana" pitchFamily="34" charset="0"/>
              </a:rPr>
              <a:t>No ternary relationship</a:t>
            </a:r>
          </a:p>
          <a:p>
            <a:pPr marL="0" indent="0">
              <a:buNone/>
            </a:pPr>
            <a:endParaRPr lang="en-US" dirty="0" smtClean="0">
              <a:latin typeface="Verdana" pitchFamily="34" charset="0"/>
              <a:ea typeface="Verdana" pitchFamily="34" charset="0"/>
            </a:endParaRPr>
          </a:p>
          <a:p>
            <a:r>
              <a:rPr lang="en-US" sz="3300" b="1" dirty="0" smtClean="0">
                <a:latin typeface="Verdana" pitchFamily="34" charset="0"/>
                <a:ea typeface="Verdana" pitchFamily="34" charset="0"/>
              </a:rPr>
              <a:t>Weak </a:t>
            </a:r>
            <a:r>
              <a:rPr lang="en-US" b="1" dirty="0" smtClean="0">
                <a:latin typeface="Verdana" pitchFamily="34" charset="0"/>
                <a:ea typeface="Verdana" pitchFamily="34" charset="0"/>
              </a:rPr>
              <a:t>Entity</a:t>
            </a:r>
          </a:p>
          <a:p>
            <a:pPr marL="0" indent="0">
              <a:buNone/>
            </a:pPr>
            <a:r>
              <a:rPr lang="en-US" dirty="0">
                <a:latin typeface="Verdana" pitchFamily="34" charset="0"/>
                <a:ea typeface="Verdana" pitchFamily="34" charset="0"/>
              </a:rPr>
              <a:t> </a:t>
            </a:r>
            <a:r>
              <a:rPr lang="en-US" dirty="0" smtClean="0">
                <a:latin typeface="Verdana" pitchFamily="34" charset="0"/>
                <a:ea typeface="Verdana" pitchFamily="34" charset="0"/>
              </a:rPr>
              <a:t>  	Passenger because it does not have any 	key attributes of 	its own. Identifies 	by relation to 	another entity type</a:t>
            </a:r>
          </a:p>
          <a:p>
            <a:pPr marL="0" indent="0">
              <a:buNone/>
            </a:pPr>
            <a:endParaRPr lang="en-US" dirty="0">
              <a:latin typeface="Verdana" pitchFamily="34" charset="0"/>
              <a:ea typeface="Verdana" pitchFamily="34" charset="0"/>
            </a:endParaRPr>
          </a:p>
        </p:txBody>
      </p:sp>
    </p:spTree>
    <p:extLst>
      <p:ext uri="{BB962C8B-B14F-4D97-AF65-F5344CB8AC3E}">
        <p14:creationId xmlns:p14="http://schemas.microsoft.com/office/powerpoint/2010/main" val="3176282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764704"/>
            <a:ext cx="8656873" cy="4896544"/>
          </a:xfrm>
        </p:spPr>
      </p:pic>
    </p:spTree>
    <p:extLst>
      <p:ext uri="{BB962C8B-B14F-4D97-AF65-F5344CB8AC3E}">
        <p14:creationId xmlns:p14="http://schemas.microsoft.com/office/powerpoint/2010/main" val="66842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404664"/>
            <a:ext cx="8329147" cy="5832648"/>
          </a:xfrm>
        </p:spPr>
      </p:pic>
    </p:spTree>
    <p:extLst>
      <p:ext uri="{BB962C8B-B14F-4D97-AF65-F5344CB8AC3E}">
        <p14:creationId xmlns:p14="http://schemas.microsoft.com/office/powerpoint/2010/main" val="1406118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476672"/>
            <a:ext cx="8001702" cy="5649491"/>
          </a:xfrm>
        </p:spPr>
      </p:pic>
    </p:spTree>
    <p:extLst>
      <p:ext uri="{BB962C8B-B14F-4D97-AF65-F5344CB8AC3E}">
        <p14:creationId xmlns:p14="http://schemas.microsoft.com/office/powerpoint/2010/main" val="2909839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80728"/>
            <a:ext cx="8852003" cy="4785395"/>
          </a:xfrm>
        </p:spPr>
      </p:pic>
    </p:spTree>
    <p:extLst>
      <p:ext uri="{BB962C8B-B14F-4D97-AF65-F5344CB8AC3E}">
        <p14:creationId xmlns:p14="http://schemas.microsoft.com/office/powerpoint/2010/main" val="2770989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29600" cy="1143000"/>
          </a:xfrm>
        </p:spPr>
        <p:txBody>
          <a:bodyPr>
            <a:normAutofit fontScale="90000"/>
          </a:bodyPr>
          <a:lstStyle/>
          <a:p>
            <a:r>
              <a:rPr lang="en-US" b="1" dirty="0" smtClean="0">
                <a:latin typeface="Verdana" pitchFamily="34" charset="0"/>
                <a:ea typeface="Verdana" pitchFamily="34" charset="0"/>
              </a:rPr>
              <a:t>Link to DRIVE (Contains all the code)</a:t>
            </a:r>
            <a:endParaRPr lang="en-IN" b="1" dirty="0">
              <a:latin typeface="Verdana" pitchFamily="34" charset="0"/>
              <a:ea typeface="Verdana" pitchFamily="34" charset="0"/>
            </a:endParaRPr>
          </a:p>
        </p:txBody>
      </p:sp>
      <p:sp>
        <p:nvSpPr>
          <p:cNvPr id="3" name="Content Placeholder 2"/>
          <p:cNvSpPr>
            <a:spLocks noGrp="1"/>
          </p:cNvSpPr>
          <p:nvPr>
            <p:ph idx="1"/>
          </p:nvPr>
        </p:nvSpPr>
        <p:spPr/>
        <p:txBody>
          <a:bodyPr/>
          <a:lstStyle/>
          <a:p>
            <a:pPr marL="0" indent="0">
              <a:buNone/>
            </a:pPr>
            <a:endParaRPr lang="en-IN" dirty="0" smtClean="0"/>
          </a:p>
          <a:p>
            <a:pPr marL="0" indent="0">
              <a:buNone/>
            </a:pPr>
            <a:endParaRPr lang="en-IN" dirty="0"/>
          </a:p>
          <a:p>
            <a:pPr marL="0" indent="0">
              <a:buNone/>
            </a:pPr>
            <a:r>
              <a:rPr lang="en-IN" dirty="0"/>
              <a:t>https://drive.google.com/drive/folders/1osAiKpk6x4FJX068MKg8hX_Eztaqlndb?usp=sharing</a:t>
            </a:r>
          </a:p>
        </p:txBody>
      </p:sp>
    </p:spTree>
    <p:extLst>
      <p:ext uri="{BB962C8B-B14F-4D97-AF65-F5344CB8AC3E}">
        <p14:creationId xmlns:p14="http://schemas.microsoft.com/office/powerpoint/2010/main" val="3013326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04"/>
            <a:ext cx="9144000" cy="1143000"/>
          </a:xfrm>
        </p:spPr>
        <p:txBody>
          <a:bodyPr>
            <a:normAutofit fontScale="90000"/>
          </a:bodyPr>
          <a:lstStyle/>
          <a:p>
            <a:r>
              <a:rPr lang="en-US" b="1" i="1" dirty="0">
                <a:latin typeface="Verdana" pitchFamily="34" charset="0"/>
                <a:ea typeface="Verdana" pitchFamily="34" charset="0"/>
              </a:rPr>
              <a:t>Relationship Between entities:</a:t>
            </a:r>
            <a:r>
              <a:rPr lang="en-IN" b="1" dirty="0">
                <a:latin typeface="Verdana" pitchFamily="34" charset="0"/>
                <a:ea typeface="Verdana" pitchFamily="34" charset="0"/>
              </a:rPr>
              <a:t/>
            </a:r>
            <a:br>
              <a:rPr lang="en-IN" b="1" dirty="0">
                <a:latin typeface="Verdana" pitchFamily="34" charset="0"/>
                <a:ea typeface="Verdana" pitchFamily="34" charset="0"/>
              </a:rPr>
            </a:br>
            <a:endParaRPr lang="en-IN" b="1" dirty="0">
              <a:latin typeface="Verdana" pitchFamily="34" charset="0"/>
              <a:ea typeface="Verdana"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089702"/>
              </p:ext>
            </p:extLst>
          </p:nvPr>
        </p:nvGraphicFramePr>
        <p:xfrm>
          <a:off x="323528" y="908720"/>
          <a:ext cx="8280919" cy="5760720"/>
        </p:xfrm>
        <a:graphic>
          <a:graphicData uri="http://schemas.openxmlformats.org/drawingml/2006/table">
            <a:tbl>
              <a:tblPr firstRow="1" bandRow="1">
                <a:tableStyleId>{5C22544A-7EE6-4342-B048-85BDC9FD1C3A}</a:tableStyleId>
              </a:tblPr>
              <a:tblGrid>
                <a:gridCol w="1550822"/>
                <a:gridCol w="1550822"/>
                <a:gridCol w="1550822"/>
                <a:gridCol w="3628453"/>
              </a:tblGrid>
              <a:tr h="616068">
                <a:tc>
                  <a:txBody>
                    <a:bodyPr/>
                    <a:lstStyle/>
                    <a:p>
                      <a:r>
                        <a:rPr lang="en-US" dirty="0" smtClean="0"/>
                        <a:t>SR. No.</a:t>
                      </a:r>
                      <a:endParaRPr lang="en-IN" dirty="0"/>
                    </a:p>
                  </a:txBody>
                  <a:tcPr/>
                </a:tc>
                <a:tc>
                  <a:txBody>
                    <a:bodyPr/>
                    <a:lstStyle/>
                    <a:p>
                      <a:r>
                        <a:rPr lang="en-US" dirty="0" smtClean="0"/>
                        <a:t>Relationship Type</a:t>
                      </a:r>
                      <a:endParaRPr lang="en-IN" dirty="0"/>
                    </a:p>
                  </a:txBody>
                  <a:tcPr/>
                </a:tc>
                <a:tc>
                  <a:txBody>
                    <a:bodyPr/>
                    <a:lstStyle/>
                    <a:p>
                      <a:r>
                        <a:rPr lang="en-US" dirty="0" smtClean="0"/>
                        <a:t>Entities Involved</a:t>
                      </a:r>
                      <a:endParaRPr lang="en-IN" dirty="0"/>
                    </a:p>
                  </a:txBody>
                  <a:tcPr/>
                </a:tc>
                <a:tc>
                  <a:txBody>
                    <a:bodyPr/>
                    <a:lstStyle/>
                    <a:p>
                      <a:r>
                        <a:rPr lang="en-US" dirty="0" smtClean="0"/>
                        <a:t>Entity Relationship</a:t>
                      </a:r>
                      <a:endParaRPr lang="en-IN" dirty="0"/>
                    </a:p>
                  </a:txBody>
                  <a:tcPr/>
                </a:tc>
              </a:tr>
              <a:tr h="616068">
                <a:tc>
                  <a:txBody>
                    <a:bodyPr/>
                    <a:lstStyle/>
                    <a:p>
                      <a:r>
                        <a:rPr lang="en-US" dirty="0" smtClean="0"/>
                        <a:t>1</a:t>
                      </a:r>
                      <a:endParaRPr lang="en-IN" dirty="0"/>
                    </a:p>
                  </a:txBody>
                  <a:tcPr/>
                </a:tc>
                <a:tc>
                  <a:txBody>
                    <a:bodyPr/>
                    <a:lstStyle/>
                    <a:p>
                      <a:r>
                        <a:rPr lang="en-US" dirty="0" smtClean="0"/>
                        <a:t>Registers</a:t>
                      </a:r>
                      <a:endParaRPr lang="en-IN" dirty="0"/>
                    </a:p>
                  </a:txBody>
                  <a:tcPr/>
                </a:tc>
                <a:tc>
                  <a:txBody>
                    <a:bodyPr/>
                    <a:lstStyle/>
                    <a:p>
                      <a:r>
                        <a:rPr lang="en-US" dirty="0" smtClean="0"/>
                        <a:t>User and Passengers</a:t>
                      </a:r>
                      <a:endParaRPr lang="en-IN" dirty="0"/>
                    </a:p>
                  </a:txBody>
                  <a:tcPr/>
                </a:tc>
                <a:tc>
                  <a:txBody>
                    <a:bodyPr/>
                    <a:lstStyle/>
                    <a:p>
                      <a:r>
                        <a:rPr lang="en-US" dirty="0" smtClean="0"/>
                        <a:t>One to many</a:t>
                      </a:r>
                      <a:endParaRPr lang="en-IN" dirty="0"/>
                    </a:p>
                  </a:txBody>
                  <a:tcPr/>
                </a:tc>
              </a:tr>
              <a:tr h="616068">
                <a:tc>
                  <a:txBody>
                    <a:bodyPr/>
                    <a:lstStyle/>
                    <a:p>
                      <a:r>
                        <a:rPr lang="en-US" dirty="0" smtClean="0"/>
                        <a:t>2</a:t>
                      </a:r>
                      <a:endParaRPr lang="en-IN" dirty="0"/>
                    </a:p>
                  </a:txBody>
                  <a:tcPr/>
                </a:tc>
                <a:tc>
                  <a:txBody>
                    <a:bodyPr/>
                    <a:lstStyle/>
                    <a:p>
                      <a:r>
                        <a:rPr lang="en-US" dirty="0" smtClean="0"/>
                        <a:t>Boards</a:t>
                      </a:r>
                      <a:endParaRPr lang="en-IN" dirty="0"/>
                    </a:p>
                  </a:txBody>
                  <a:tcPr/>
                </a:tc>
                <a:tc>
                  <a:txBody>
                    <a:bodyPr/>
                    <a:lstStyle/>
                    <a:p>
                      <a:r>
                        <a:rPr lang="en-US" dirty="0" smtClean="0"/>
                        <a:t>Passengers and Trains</a:t>
                      </a:r>
                    </a:p>
                  </a:txBody>
                  <a:tcPr/>
                </a:tc>
                <a:tc>
                  <a:txBody>
                    <a:bodyPr/>
                    <a:lstStyle/>
                    <a:p>
                      <a:r>
                        <a:rPr lang="en-US" dirty="0" smtClean="0"/>
                        <a:t>One to one</a:t>
                      </a:r>
                      <a:endParaRPr lang="en-IN" dirty="0"/>
                    </a:p>
                  </a:txBody>
                  <a:tcPr/>
                </a:tc>
              </a:tr>
              <a:tr h="616068">
                <a:tc>
                  <a:txBody>
                    <a:bodyPr/>
                    <a:lstStyle/>
                    <a:p>
                      <a:r>
                        <a:rPr lang="en-US" dirty="0" smtClean="0"/>
                        <a:t>3</a:t>
                      </a:r>
                      <a:endParaRPr lang="en-IN" dirty="0"/>
                    </a:p>
                  </a:txBody>
                  <a:tcPr/>
                </a:tc>
                <a:tc>
                  <a:txBody>
                    <a:bodyPr/>
                    <a:lstStyle/>
                    <a:p>
                      <a:r>
                        <a:rPr lang="en-US" dirty="0" smtClean="0"/>
                        <a:t>Buys</a:t>
                      </a:r>
                      <a:endParaRPr lang="en-IN" dirty="0"/>
                    </a:p>
                  </a:txBody>
                  <a:tcPr/>
                </a:tc>
                <a:tc>
                  <a:txBody>
                    <a:bodyPr/>
                    <a:lstStyle/>
                    <a:p>
                      <a:r>
                        <a:rPr lang="en-US" dirty="0" smtClean="0"/>
                        <a:t>Passengers and</a:t>
                      </a:r>
                      <a:r>
                        <a:rPr lang="en-US" baseline="0" dirty="0" smtClean="0"/>
                        <a:t> Ticket</a:t>
                      </a:r>
                      <a:endParaRPr lang="en-IN" dirty="0"/>
                    </a:p>
                  </a:txBody>
                  <a:tcPr/>
                </a:tc>
                <a:tc>
                  <a:txBody>
                    <a:bodyPr/>
                    <a:lstStyle/>
                    <a:p>
                      <a:r>
                        <a:rPr lang="en-US" dirty="0" smtClean="0"/>
                        <a:t>One to one</a:t>
                      </a:r>
                      <a:endParaRPr lang="en-IN" dirty="0"/>
                    </a:p>
                  </a:txBody>
                  <a:tcPr/>
                </a:tc>
              </a:tr>
              <a:tr h="616068">
                <a:tc>
                  <a:txBody>
                    <a:bodyPr/>
                    <a:lstStyle/>
                    <a:p>
                      <a:r>
                        <a:rPr lang="en-US" dirty="0" smtClean="0"/>
                        <a:t>4</a:t>
                      </a:r>
                      <a:endParaRPr lang="en-IN" dirty="0"/>
                    </a:p>
                  </a:txBody>
                  <a:tcPr/>
                </a:tc>
                <a:tc>
                  <a:txBody>
                    <a:bodyPr/>
                    <a:lstStyle/>
                    <a:p>
                      <a:r>
                        <a:rPr lang="en-US" dirty="0" smtClean="0"/>
                        <a:t>Source, End</a:t>
                      </a:r>
                      <a:endParaRPr lang="en-IN" dirty="0"/>
                    </a:p>
                  </a:txBody>
                  <a:tcPr/>
                </a:tc>
                <a:tc>
                  <a:txBody>
                    <a:bodyPr/>
                    <a:lstStyle/>
                    <a:p>
                      <a:r>
                        <a:rPr lang="en-US" dirty="0" smtClean="0"/>
                        <a:t>Train and Station</a:t>
                      </a:r>
                      <a:endParaRPr lang="en-IN" dirty="0"/>
                    </a:p>
                  </a:txBody>
                  <a:tcPr/>
                </a:tc>
                <a:tc>
                  <a:txBody>
                    <a:bodyPr/>
                    <a:lstStyle/>
                    <a:p>
                      <a:r>
                        <a:rPr lang="en-US" dirty="0" smtClean="0"/>
                        <a:t>One to one</a:t>
                      </a:r>
                      <a:endParaRPr lang="en-IN" dirty="0"/>
                    </a:p>
                  </a:txBody>
                  <a:tcPr/>
                </a:tc>
              </a:tr>
              <a:tr h="616068">
                <a:tc>
                  <a:txBody>
                    <a:bodyPr/>
                    <a:lstStyle/>
                    <a:p>
                      <a:r>
                        <a:rPr lang="en-US" dirty="0" smtClean="0"/>
                        <a:t>5</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Registers</a:t>
                      </a:r>
                      <a:endParaRPr lang="en-IN" dirty="0" smtClean="0"/>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Passengers</a:t>
                      </a:r>
                      <a:endParaRPr lang="en-I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User</a:t>
                      </a:r>
                      <a:endParaRPr lang="en-IN" dirty="0"/>
                    </a:p>
                  </a:txBody>
                  <a:tcPr/>
                </a:tc>
                <a:tc>
                  <a:txBody>
                    <a:bodyPr/>
                    <a:lstStyle/>
                    <a:p>
                      <a:r>
                        <a:rPr lang="en-US" dirty="0" smtClean="0"/>
                        <a:t>One to one</a:t>
                      </a:r>
                      <a:endParaRPr lang="en-IN" dirty="0"/>
                    </a:p>
                  </a:txBody>
                  <a:tcPr/>
                </a:tc>
              </a:tr>
              <a:tr h="616068">
                <a:tc>
                  <a:txBody>
                    <a:bodyPr/>
                    <a:lstStyle/>
                    <a:p>
                      <a:r>
                        <a:rPr lang="en-US" dirty="0" smtClean="0"/>
                        <a:t>6</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Boards</a:t>
                      </a:r>
                      <a:endParaRPr lang="en-IN" dirty="0" smtClean="0"/>
                    </a:p>
                    <a:p>
                      <a:endParaRPr lang="en-IN" dirty="0"/>
                    </a:p>
                  </a:txBody>
                  <a:tcPr/>
                </a:tc>
                <a:tc>
                  <a:txBody>
                    <a:bodyPr/>
                    <a:lstStyle/>
                    <a:p>
                      <a:r>
                        <a:rPr lang="en-US" dirty="0" smtClean="0"/>
                        <a:t>Trains and Passengers </a:t>
                      </a:r>
                      <a:endParaRPr lang="en-IN" dirty="0"/>
                    </a:p>
                  </a:txBody>
                  <a:tcPr/>
                </a:tc>
                <a:tc>
                  <a:txBody>
                    <a:bodyPr/>
                    <a:lstStyle/>
                    <a:p>
                      <a:r>
                        <a:rPr lang="en-US" dirty="0" smtClean="0"/>
                        <a:t>One to total seats</a:t>
                      </a:r>
                      <a:endParaRPr lang="en-IN" dirty="0"/>
                    </a:p>
                  </a:txBody>
                  <a:tcPr/>
                </a:tc>
              </a:tr>
              <a:tr h="616068">
                <a:tc>
                  <a:txBody>
                    <a:bodyPr/>
                    <a:lstStyle/>
                    <a:p>
                      <a:r>
                        <a:rPr lang="en-US" dirty="0" smtClean="0"/>
                        <a:t>7</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Buys</a:t>
                      </a:r>
                      <a:endParaRPr lang="en-IN" dirty="0" smtClean="0"/>
                    </a:p>
                    <a:p>
                      <a:endParaRPr lang="en-IN" dirty="0"/>
                    </a:p>
                  </a:txBody>
                  <a:tcPr/>
                </a:tc>
                <a:tc>
                  <a:txBody>
                    <a:bodyPr/>
                    <a:lstStyle/>
                    <a:p>
                      <a:r>
                        <a:rPr lang="en-US" dirty="0" smtClean="0"/>
                        <a:t>Ticket</a:t>
                      </a:r>
                      <a:r>
                        <a:rPr lang="en-US" baseline="0" dirty="0" smtClean="0"/>
                        <a:t> and </a:t>
                      </a:r>
                      <a:r>
                        <a:rPr lang="en-US" dirty="0" smtClean="0"/>
                        <a:t>Passengers </a:t>
                      </a:r>
                      <a:endParaRPr lang="en-IN" dirty="0"/>
                    </a:p>
                  </a:txBody>
                  <a:tcPr/>
                </a:tc>
                <a:tc>
                  <a:txBody>
                    <a:bodyPr/>
                    <a:lstStyle/>
                    <a:p>
                      <a:r>
                        <a:rPr lang="en-US" dirty="0" smtClean="0"/>
                        <a:t>One to one</a:t>
                      </a:r>
                      <a:endParaRPr lang="en-IN" dirty="0"/>
                    </a:p>
                  </a:txBody>
                  <a:tcPr/>
                </a:tc>
              </a:tr>
              <a:tr h="616068">
                <a:tc>
                  <a:txBody>
                    <a:bodyPr/>
                    <a:lstStyle/>
                    <a:p>
                      <a:r>
                        <a:rPr lang="en-US" dirty="0" smtClean="0"/>
                        <a:t>8</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End</a:t>
                      </a:r>
                      <a:endParaRPr lang="en-IN" dirty="0" smtClean="0"/>
                    </a:p>
                    <a:p>
                      <a:endParaRPr lang="en-IN" dirty="0"/>
                    </a:p>
                  </a:txBody>
                  <a:tcPr/>
                </a:tc>
                <a:tc>
                  <a:txBody>
                    <a:bodyPr/>
                    <a:lstStyle/>
                    <a:p>
                      <a:r>
                        <a:rPr lang="en-US" dirty="0" smtClean="0"/>
                        <a:t>Station and Train</a:t>
                      </a:r>
                      <a:endParaRPr lang="en-IN" dirty="0"/>
                    </a:p>
                  </a:txBody>
                  <a:tcPr/>
                </a:tc>
                <a:tc>
                  <a:txBody>
                    <a:bodyPr/>
                    <a:lstStyle/>
                    <a:p>
                      <a:r>
                        <a:rPr lang="en-US" dirty="0" smtClean="0"/>
                        <a:t>One to many</a:t>
                      </a:r>
                      <a:endParaRPr lang="en-IN" dirty="0"/>
                    </a:p>
                  </a:txBody>
                  <a:tcPr/>
                </a:tc>
              </a:tr>
            </a:tbl>
          </a:graphicData>
        </a:graphic>
      </p:graphicFrame>
    </p:spTree>
    <p:extLst>
      <p:ext uri="{BB962C8B-B14F-4D97-AF65-F5344CB8AC3E}">
        <p14:creationId xmlns:p14="http://schemas.microsoft.com/office/powerpoint/2010/main" val="190078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Verdana" pitchFamily="34" charset="0"/>
                <a:ea typeface="Verdana" pitchFamily="34" charset="0"/>
              </a:rPr>
              <a:t>ER Diagram</a:t>
            </a:r>
            <a:endParaRPr lang="en-IN" sz="5400" b="1" dirty="0">
              <a:latin typeface="Verdana" pitchFamily="34" charset="0"/>
              <a:ea typeface="Verdana"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627208"/>
            <a:ext cx="8229600" cy="4471947"/>
          </a:xfrm>
        </p:spPr>
      </p:pic>
    </p:spTree>
    <p:extLst>
      <p:ext uri="{BB962C8B-B14F-4D97-AF65-F5344CB8AC3E}">
        <p14:creationId xmlns:p14="http://schemas.microsoft.com/office/powerpoint/2010/main" val="325511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effectLst>
                  <a:outerShdw blurRad="38100" dist="38100" dir="2700000" algn="tl">
                    <a:srgbClr val="000000">
                      <a:alpha val="43137"/>
                    </a:srgbClr>
                  </a:outerShdw>
                </a:effectLst>
                <a:latin typeface="Verdana" pitchFamily="34" charset="0"/>
                <a:ea typeface="Verdana" pitchFamily="34" charset="0"/>
              </a:rPr>
              <a:t>Relational Schema</a:t>
            </a:r>
            <a:endParaRPr lang="en-IN" sz="5400" b="1" dirty="0">
              <a:effectLst>
                <a:outerShdw blurRad="38100" dist="38100" dir="2700000" algn="tl">
                  <a:srgbClr val="000000">
                    <a:alpha val="43137"/>
                  </a:srgbClr>
                </a:outerShdw>
              </a:effectLst>
              <a:latin typeface="Verdana" pitchFamily="34" charset="0"/>
              <a:ea typeface="Verdana"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82925"/>
            <a:ext cx="8229600" cy="3360513"/>
          </a:xfrm>
        </p:spPr>
      </p:pic>
    </p:spTree>
    <p:extLst>
      <p:ext uri="{BB962C8B-B14F-4D97-AF65-F5344CB8AC3E}">
        <p14:creationId xmlns:p14="http://schemas.microsoft.com/office/powerpoint/2010/main" val="147173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&amp; Data Population</a:t>
            </a:r>
            <a:endParaRPr lang="en-IN" dirty="0"/>
          </a:p>
        </p:txBody>
      </p:sp>
      <p:sp>
        <p:nvSpPr>
          <p:cNvPr id="7" name="Content Placeholder 6"/>
          <p:cNvSpPr>
            <a:spLocks noGrp="1"/>
          </p:cNvSpPr>
          <p:nvPr>
            <p:ph idx="1"/>
          </p:nvPr>
        </p:nvSpPr>
        <p:spPr/>
        <p:txBody>
          <a:bodyPr/>
          <a:lstStyle/>
          <a:p>
            <a:pPr marL="0" indent="0">
              <a:buNone/>
            </a:pPr>
            <a:r>
              <a:rPr lang="en-US" dirty="0" smtClean="0"/>
              <a:t> </a:t>
            </a:r>
            <a:r>
              <a:rPr lang="en-US" dirty="0" smtClean="0">
                <a:latin typeface="Verdana" pitchFamily="34" charset="0"/>
                <a:ea typeface="Verdana" pitchFamily="34" charset="0"/>
              </a:rPr>
              <a:t>User</a:t>
            </a:r>
          </a:p>
          <a:p>
            <a:pPr marL="0" indent="0">
              <a:buNone/>
            </a:pPr>
            <a:endParaRPr lang="en-US" dirty="0" smtClean="0"/>
          </a:p>
          <a:p>
            <a:pPr marL="0" indent="0">
              <a:buNone/>
            </a:pPr>
            <a:r>
              <a:rPr lang="en-US" dirty="0" smtClean="0"/>
              <a:t>PK: User ID</a:t>
            </a:r>
            <a:endParaRPr lang="en-I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340768"/>
            <a:ext cx="5592254" cy="5301208"/>
          </a:xfrm>
          <a:prstGeom prst="rect">
            <a:avLst/>
          </a:prstGeom>
        </p:spPr>
      </p:pic>
    </p:spTree>
    <p:extLst>
      <p:ext uri="{BB962C8B-B14F-4D97-AF65-F5344CB8AC3E}">
        <p14:creationId xmlns:p14="http://schemas.microsoft.com/office/powerpoint/2010/main" val="170639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88632"/>
          </a:xfrm>
        </p:spPr>
        <p:txBody>
          <a:bodyPr/>
          <a:lstStyle/>
          <a:p>
            <a:pPr marL="0" indent="0">
              <a:buNone/>
            </a:pPr>
            <a:r>
              <a:rPr lang="en-US" dirty="0" smtClean="0">
                <a:latin typeface="Verdana" pitchFamily="34" charset="0"/>
                <a:ea typeface="Verdana" pitchFamily="34" charset="0"/>
              </a:rPr>
              <a:t>Train                      PK: Train No</a:t>
            </a:r>
            <a:endParaRPr lang="en-IN" dirty="0">
              <a:latin typeface="Verdana" pitchFamily="34" charset="0"/>
              <a:ea typeface="Verdan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809750"/>
            <a:ext cx="8208912" cy="4571578"/>
          </a:xfrm>
          <a:prstGeom prst="rect">
            <a:avLst/>
          </a:prstGeom>
        </p:spPr>
      </p:pic>
    </p:spTree>
    <p:extLst>
      <p:ext uri="{BB962C8B-B14F-4D97-AF65-F5344CB8AC3E}">
        <p14:creationId xmlns:p14="http://schemas.microsoft.com/office/powerpoint/2010/main" val="134794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522</Words>
  <Application>Microsoft Office PowerPoint</Application>
  <PresentationFormat>On-screen Show (4:3)</PresentationFormat>
  <Paragraphs>150</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DBMS Project IRCTC Clone</vt:lpstr>
      <vt:lpstr>Scope of Project</vt:lpstr>
      <vt:lpstr>Entities</vt:lpstr>
      <vt:lpstr>PowerPoint Presentation</vt:lpstr>
      <vt:lpstr>Relationship Between entities: </vt:lpstr>
      <vt:lpstr>ER Diagram</vt:lpstr>
      <vt:lpstr>Relational Schema</vt:lpstr>
      <vt:lpstr>Tables &amp; Data Population</vt:lpstr>
      <vt:lpstr>PowerPoint Presentation</vt:lpstr>
      <vt:lpstr>PowerPoint Presentation</vt:lpstr>
      <vt:lpstr>PowerPoint Presentation</vt:lpstr>
      <vt:lpstr>PowerPoint Presentation</vt:lpstr>
      <vt:lpstr>SQL Queries (for mid-sem)</vt:lpstr>
      <vt:lpstr>PowerPoint Presentation</vt:lpstr>
      <vt:lpstr>Constraints</vt:lpstr>
      <vt:lpstr>PowerPoint Presentation</vt:lpstr>
      <vt:lpstr>PowerPoint Presentation</vt:lpstr>
      <vt:lpstr>Views and Grants</vt:lpstr>
      <vt:lpstr>Views</vt:lpstr>
      <vt:lpstr>Grants</vt:lpstr>
      <vt:lpstr>Embedded SQL Queries</vt:lpstr>
      <vt:lpstr>PowerPoint Presentation</vt:lpstr>
      <vt:lpstr>PowerPoint Presentation</vt:lpstr>
      <vt:lpstr>PowerPoint Presentation</vt:lpstr>
      <vt:lpstr>PowerPoint Presentation</vt:lpstr>
      <vt:lpstr>PowerPoint Presentation</vt:lpstr>
      <vt:lpstr>SQL Queries (for end-sem)</vt:lpstr>
      <vt:lpstr>PowerPoint Presentation</vt:lpstr>
      <vt:lpstr>PowerPoint Presentation</vt:lpstr>
      <vt:lpstr>Query optimization</vt:lpstr>
      <vt:lpstr>PowerPoint Presentation</vt:lpstr>
      <vt:lpstr>PowerPoint Presentation</vt:lpstr>
      <vt:lpstr>Triggers </vt:lpstr>
      <vt:lpstr>PowerPoint Presentation</vt:lpstr>
      <vt:lpstr>PowerPoint Presentation</vt:lpstr>
      <vt:lpstr>PowerPoint Presentation</vt:lpstr>
      <vt:lpstr>Indexing</vt:lpstr>
      <vt:lpstr>Website UI</vt:lpstr>
      <vt:lpstr>PowerPoint Presentation</vt:lpstr>
      <vt:lpstr>PowerPoint Presentation</vt:lpstr>
      <vt:lpstr>PowerPoint Presentation</vt:lpstr>
      <vt:lpstr>PowerPoint Presentation</vt:lpstr>
      <vt:lpstr>PowerPoint Presentation</vt:lpstr>
      <vt:lpstr>Link to DRIVE (Contains all the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Project IRCTC Clone</dc:title>
  <dc:creator>Ujjwal Godara</dc:creator>
  <cp:lastModifiedBy>Ujjwal Godara</cp:lastModifiedBy>
  <cp:revision>29</cp:revision>
  <dcterms:created xsi:type="dcterms:W3CDTF">2022-04-25T16:52:40Z</dcterms:created>
  <dcterms:modified xsi:type="dcterms:W3CDTF">2022-04-30T09:04:16Z</dcterms:modified>
</cp:coreProperties>
</file>